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2"/>
  </p:notesMasterIdLst>
  <p:sldIdLst>
    <p:sldId id="256" r:id="rId5"/>
    <p:sldId id="263" r:id="rId6"/>
    <p:sldId id="257" r:id="rId7"/>
    <p:sldId id="258" r:id="rId8"/>
    <p:sldId id="259" r:id="rId9"/>
    <p:sldId id="266" r:id="rId10"/>
    <p:sldId id="280" r:id="rId11"/>
    <p:sldId id="260" r:id="rId12"/>
    <p:sldId id="261" r:id="rId13"/>
    <p:sldId id="269" r:id="rId14"/>
    <p:sldId id="267" r:id="rId15"/>
    <p:sldId id="270" r:id="rId16"/>
    <p:sldId id="272" r:id="rId17"/>
    <p:sldId id="274" r:id="rId18"/>
    <p:sldId id="276" r:id="rId19"/>
    <p:sldId id="277"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9"/>
    <p:restoredTop sz="94242"/>
  </p:normalViewPr>
  <p:slideViewPr>
    <p:cSldViewPr snapToGrid="0">
      <p:cViewPr varScale="1">
        <p:scale>
          <a:sx n="116" d="100"/>
          <a:sy n="116" d="100"/>
        </p:scale>
        <p:origin x="5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789822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www.smart-energy.com</a:t>
            </a:r>
            <a:r>
              <a:rPr lang="en-US" dirty="0"/>
              <a:t>/</a:t>
            </a:r>
            <a:r>
              <a:rPr lang="en-US" dirty="0" err="1"/>
              <a:t>wp</a:t>
            </a:r>
            <a:r>
              <a:rPr lang="en-US" dirty="0"/>
              <a:t>-content/uploads/2016/04/Solar-Villiage-e1461052987384.jpg</a:t>
            </a:r>
          </a:p>
          <a:p>
            <a:r>
              <a:rPr lang="en-US" dirty="0"/>
              <a:t>https://</a:t>
            </a:r>
            <a:r>
              <a:rPr lang="en-US" dirty="0" err="1"/>
              <a:t>www.lboro.ac.uk</a:t>
            </a:r>
            <a:r>
              <a:rPr lang="en-US" dirty="0"/>
              <a:t>/microsites/enterprise/smart-energy-cities/</a:t>
            </a:r>
          </a:p>
          <a:p>
            <a:r>
              <a:rPr lang="en-US" dirty="0"/>
              <a:t>https://</a:t>
            </a:r>
            <a:r>
              <a:rPr lang="en-US" dirty="0" err="1"/>
              <a:t>finkube.com</a:t>
            </a:r>
            <a:r>
              <a:rPr lang="en-US" dirty="0"/>
              <a:t>/</a:t>
            </a:r>
            <a:r>
              <a:rPr lang="en-US" dirty="0" err="1"/>
              <a:t>wp</a:t>
            </a:r>
            <a:r>
              <a:rPr lang="en-US" dirty="0"/>
              <a:t>-content/uploads/2016/09/AI-Icon-300x278.png</a:t>
            </a:r>
          </a:p>
          <a:p>
            <a:r>
              <a:rPr lang="en-US" dirty="0"/>
              <a:t>https://</a:t>
            </a:r>
            <a:r>
              <a:rPr lang="en-US" dirty="0" err="1"/>
              <a:t>snp.azureedge.net</a:t>
            </a:r>
            <a:r>
              <a:rPr lang="en-US" dirty="0"/>
              <a:t>/</a:t>
            </a:r>
            <a:r>
              <a:rPr lang="en-US" dirty="0" err="1"/>
              <a:t>cdn</a:t>
            </a:r>
            <a:r>
              <a:rPr lang="en-US" dirty="0"/>
              <a:t>/</a:t>
            </a:r>
            <a:r>
              <a:rPr lang="en-US" dirty="0" err="1"/>
              <a:t>farfuture</a:t>
            </a:r>
            <a:r>
              <a:rPr lang="en-US" dirty="0"/>
              <a:t>/izAb_a9wXdN07GTHs-G8xHpGuTIzHEO8ZuDAyz4ENCI/1502879770/sites/default/files/2017-08/BLOG%20PIC%201_0_0.jpg</a:t>
            </a:r>
          </a:p>
          <a:p>
            <a:r>
              <a:rPr lang="en-US" dirty="0"/>
              <a:t>https://</a:t>
            </a:r>
            <a:r>
              <a:rPr lang="en-US" dirty="0" err="1"/>
              <a:t>powerbicdn.azureedge.net</a:t>
            </a:r>
            <a:r>
              <a:rPr lang="en-US" dirty="0"/>
              <a:t>/</a:t>
            </a:r>
            <a:r>
              <a:rPr lang="en-US" dirty="0" err="1"/>
              <a:t>mediahandler</a:t>
            </a:r>
            <a:r>
              <a:rPr lang="en-US" dirty="0"/>
              <a:t>/blog/</a:t>
            </a:r>
            <a:r>
              <a:rPr lang="en-US" dirty="0" err="1"/>
              <a:t>legacymedia</a:t>
            </a:r>
            <a:r>
              <a:rPr lang="en-US" dirty="0"/>
              <a:t>/0160.clip_5F00_image001_5F00_44F32E94.png</a:t>
            </a:r>
          </a:p>
          <a:p>
            <a:r>
              <a:rPr lang="en-US" dirty="0"/>
              <a:t>https://</a:t>
            </a:r>
            <a:r>
              <a:rPr lang="en-US" dirty="0" err="1"/>
              <a:t>bam.files.bbci.co.uk</a:t>
            </a:r>
            <a:r>
              <a:rPr lang="en-US" dirty="0"/>
              <a:t>/bam/live/content/zfxv9j6/large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3E772EC-CA0D-1E4D-9FDD-451D2CE78334}" type="slidenum">
              <a:rPr lang="en-US" smtClean="0"/>
              <a:t>15</a:t>
            </a:fld>
            <a:endParaRPr lang="en-US"/>
          </a:p>
        </p:txBody>
      </p:sp>
    </p:spTree>
    <p:extLst>
      <p:ext uri="{BB962C8B-B14F-4D97-AF65-F5344CB8AC3E}">
        <p14:creationId xmlns:p14="http://schemas.microsoft.com/office/powerpoint/2010/main" val="122105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372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46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97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png"/><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3"/>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lvl="0" indent="0">
              <a:spcBef>
                <a:spcPts val="0"/>
              </a:spcBef>
              <a:buClr>
                <a:srgbClr val="7F7F7F"/>
              </a:buClr>
              <a:buSzPts val="3200"/>
            </a:pPr>
            <a:r>
              <a:rPr lang="fr-FR" sz="3200" b="1" dirty="0" err="1">
                <a:solidFill>
                  <a:srgbClr val="9FD152"/>
                </a:solidFill>
                <a:latin typeface="Roboto"/>
                <a:ea typeface="Roboto"/>
                <a:cs typeface="Roboto"/>
                <a:sym typeface="Roboto"/>
              </a:rPr>
              <a:t>Energy</a:t>
            </a:r>
            <a:r>
              <a:rPr lang="fr-FR" sz="3200" b="1" dirty="0">
                <a:solidFill>
                  <a:srgbClr val="9FD152"/>
                </a:solidFill>
                <a:latin typeface="Roboto"/>
                <a:ea typeface="Roboto"/>
                <a:cs typeface="Roboto"/>
                <a:sym typeface="Roboto"/>
              </a:rPr>
              <a:t> Efficient </a:t>
            </a:r>
            <a:r>
              <a:rPr lang="fr-FR" sz="3200" b="1" dirty="0" err="1">
                <a:solidFill>
                  <a:srgbClr val="9FD152"/>
                </a:solidFill>
                <a:latin typeface="Roboto"/>
                <a:ea typeface="Roboto"/>
                <a:cs typeface="Roboto"/>
                <a:sym typeface="Roboto"/>
              </a:rPr>
              <a:t>Integration</a:t>
            </a:r>
            <a:r>
              <a:rPr lang="fr-FR" sz="3200" b="1" dirty="0">
                <a:solidFill>
                  <a:srgbClr val="9FD152"/>
                </a:solidFill>
                <a:latin typeface="Roboto"/>
                <a:ea typeface="Roboto"/>
                <a:cs typeface="Roboto"/>
                <a:sym typeface="Roboto"/>
              </a:rPr>
              <a:t> Setup </a:t>
            </a:r>
          </a:p>
          <a:p>
            <a:pPr marL="0" lvl="0" indent="0">
              <a:spcBef>
                <a:spcPts val="0"/>
              </a:spcBef>
              <a:buClr>
                <a:srgbClr val="7F7F7F"/>
              </a:buClr>
              <a:buSzPts val="3200"/>
            </a:pPr>
            <a:r>
              <a:rPr lang="fr-FR" sz="3200" b="1" dirty="0">
                <a:solidFill>
                  <a:srgbClr val="9FD152"/>
                </a:solidFill>
                <a:latin typeface="Roboto"/>
                <a:ea typeface="Roboto"/>
                <a:cs typeface="Roboto"/>
                <a:sym typeface="Roboto"/>
              </a:rPr>
              <a:t>for </a:t>
            </a:r>
            <a:r>
              <a:rPr lang="fr-FR" sz="3200" b="1" dirty="0" err="1">
                <a:solidFill>
                  <a:srgbClr val="9FD152"/>
                </a:solidFill>
                <a:latin typeface="Roboto"/>
                <a:ea typeface="Roboto"/>
                <a:cs typeface="Roboto"/>
                <a:sym typeface="Roboto"/>
              </a:rPr>
              <a:t>Autonomous</a:t>
            </a:r>
            <a:r>
              <a:rPr lang="fr-FR" sz="3200" b="1" dirty="0">
                <a:solidFill>
                  <a:srgbClr val="9FD152"/>
                </a:solidFill>
                <a:latin typeface="Roboto"/>
                <a:ea typeface="Roboto"/>
                <a:cs typeface="Roboto"/>
                <a:sym typeface="Roboto"/>
              </a:rPr>
              <a:t> Agriculture</a:t>
            </a:r>
            <a:endParaRPr dirty="0">
              <a:solidFill>
                <a:srgbClr val="9FD152"/>
              </a:solidFill>
              <a:latin typeface="Roboto"/>
              <a:ea typeface="Roboto"/>
              <a:cs typeface="Roboto"/>
              <a:sym typeface="Roboto"/>
            </a:endParaRPr>
          </a:p>
        </p:txBody>
      </p:sp>
      <p:sp>
        <p:nvSpPr>
          <p:cNvPr id="88" name="Google Shape;88;p13"/>
          <p:cNvSpPr/>
          <p:nvPr/>
        </p:nvSpPr>
        <p:spPr>
          <a:xfrm>
            <a:off x="0" y="5994475"/>
            <a:ext cx="12176700" cy="774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b="1" dirty="0" err="1">
                <a:solidFill>
                  <a:srgbClr val="9FD152"/>
                </a:solidFill>
                <a:latin typeface="Roboto"/>
                <a:ea typeface="Roboto"/>
                <a:cs typeface="Roboto"/>
                <a:sym typeface="Roboto"/>
              </a:rPr>
              <a:t>Upload</a:t>
            </a:r>
            <a:r>
              <a:rPr lang="fr-FR" i="0" u="none" strike="noStrike" cap="none" dirty="0">
                <a:solidFill>
                  <a:srgbClr val="656E77"/>
                </a:solidFill>
                <a:latin typeface="Roboto"/>
                <a:ea typeface="Roboto"/>
                <a:cs typeface="Roboto"/>
                <a:sym typeface="Roboto"/>
              </a:rPr>
              <a:t> </a:t>
            </a:r>
            <a:r>
              <a:rPr lang="fr-FR" i="0" u="none" strike="noStrike" cap="none" dirty="0" err="1">
                <a:solidFill>
                  <a:srgbClr val="656E77"/>
                </a:solidFill>
                <a:latin typeface="Roboto"/>
                <a:ea typeface="Roboto"/>
                <a:cs typeface="Roboto"/>
                <a:sym typeface="Roboto"/>
              </a:rPr>
              <a:t>this</a:t>
            </a:r>
            <a:r>
              <a:rPr lang="fr-FR" i="0" u="none" strike="noStrike" cap="none" dirty="0">
                <a:solidFill>
                  <a:srgbClr val="656E77"/>
                </a:solidFill>
                <a:latin typeface="Roboto"/>
                <a:ea typeface="Roboto"/>
                <a:cs typeface="Roboto"/>
                <a:sym typeface="Roboto"/>
              </a:rPr>
              <a:t> document to </a:t>
            </a:r>
            <a:r>
              <a:rPr lang="fr-FR" i="0" u="none" strike="noStrike" cap="none" dirty="0" err="1">
                <a:solidFill>
                  <a:srgbClr val="656E77"/>
                </a:solidFill>
                <a:latin typeface="Roboto"/>
                <a:ea typeface="Roboto"/>
                <a:cs typeface="Roboto"/>
                <a:sym typeface="Roboto"/>
              </a:rPr>
              <a:t>your</a:t>
            </a:r>
            <a:r>
              <a:rPr lang="fr-FR" i="0" u="none" strike="noStrike" cap="none" dirty="0">
                <a:solidFill>
                  <a:srgbClr val="656E77"/>
                </a:solidFill>
                <a:latin typeface="Roboto"/>
                <a:ea typeface="Roboto"/>
                <a:cs typeface="Roboto"/>
                <a:sym typeface="Roboto"/>
              </a:rPr>
              <a:t> </a:t>
            </a:r>
            <a:r>
              <a:rPr lang="fr-FR" i="0" u="none" strike="noStrike" cap="none" dirty="0" err="1">
                <a:solidFill>
                  <a:srgbClr val="656E77"/>
                </a:solidFill>
                <a:latin typeface="Roboto"/>
                <a:ea typeface="Roboto"/>
                <a:cs typeface="Roboto"/>
                <a:sym typeface="Roboto"/>
              </a:rPr>
              <a:t>team</a:t>
            </a:r>
            <a:r>
              <a:rPr lang="fr-FR" dirty="0" err="1">
                <a:solidFill>
                  <a:srgbClr val="656E77"/>
                </a:solidFill>
                <a:latin typeface="Roboto"/>
                <a:ea typeface="Roboto"/>
                <a:cs typeface="Roboto"/>
                <a:sym typeface="Roboto"/>
              </a:rPr>
              <a:t>’s</a:t>
            </a:r>
            <a:r>
              <a:rPr lang="fr-FR" dirty="0">
                <a:solidFill>
                  <a:srgbClr val="656E77"/>
                </a:solidFill>
                <a:latin typeface="Roboto"/>
                <a:ea typeface="Roboto"/>
                <a:cs typeface="Roboto"/>
                <a:sym typeface="Roboto"/>
              </a:rPr>
              <a:t> </a:t>
            </a:r>
            <a:r>
              <a:rPr lang="fr-FR" dirty="0" err="1">
                <a:solidFill>
                  <a:srgbClr val="656E77"/>
                </a:solidFill>
                <a:latin typeface="Roboto"/>
                <a:ea typeface="Roboto"/>
                <a:cs typeface="Roboto"/>
                <a:sym typeface="Roboto"/>
              </a:rPr>
              <a:t>personal</a:t>
            </a:r>
            <a:r>
              <a:rPr lang="fr-FR" dirty="0">
                <a:solidFill>
                  <a:srgbClr val="656E77"/>
                </a:solidFill>
                <a:latin typeface="Roboto"/>
                <a:ea typeface="Roboto"/>
                <a:cs typeface="Roboto"/>
                <a:sym typeface="Roboto"/>
              </a:rPr>
              <a:t> </a:t>
            </a:r>
            <a:r>
              <a:rPr lang="fr-FR" dirty="0" err="1">
                <a:solidFill>
                  <a:srgbClr val="656E77"/>
                </a:solidFill>
                <a:latin typeface="Roboto"/>
                <a:ea typeface="Roboto"/>
                <a:cs typeface="Roboto"/>
                <a:sym typeface="Roboto"/>
              </a:rPr>
              <a:t>space</a:t>
            </a:r>
            <a:br>
              <a:rPr lang="fr-FR" dirty="0">
                <a:solidFill>
                  <a:srgbClr val="656E77"/>
                </a:solidFill>
                <a:latin typeface="Roboto"/>
                <a:ea typeface="Roboto"/>
                <a:cs typeface="Roboto"/>
                <a:sym typeface="Roboto"/>
              </a:rPr>
            </a:br>
            <a:r>
              <a:rPr lang="fr-FR" dirty="0" err="1">
                <a:solidFill>
                  <a:srgbClr val="656E77"/>
                </a:solidFill>
                <a:latin typeface="Roboto"/>
                <a:ea typeface="Roboto"/>
                <a:cs typeface="Roboto"/>
                <a:sym typeface="Roboto"/>
              </a:rPr>
              <a:t>before</a:t>
            </a:r>
            <a:r>
              <a:rPr lang="fr-FR" dirty="0">
                <a:solidFill>
                  <a:srgbClr val="656E77"/>
                </a:solidFill>
                <a:latin typeface="Roboto"/>
                <a:ea typeface="Roboto"/>
                <a:cs typeface="Roboto"/>
                <a:sym typeface="Roboto"/>
              </a:rPr>
              <a:t> </a:t>
            </a:r>
            <a:r>
              <a:rPr lang="fr-FR" b="1" dirty="0">
                <a:solidFill>
                  <a:srgbClr val="9FD152"/>
                </a:solidFill>
                <a:latin typeface="Roboto"/>
                <a:ea typeface="Roboto"/>
                <a:cs typeface="Roboto"/>
                <a:sym typeface="Roboto"/>
              </a:rPr>
              <a:t>May 5th</a:t>
            </a:r>
            <a:r>
              <a:rPr lang="fr-FR" b="1" i="0" u="none" strike="noStrike" cap="none" dirty="0">
                <a:solidFill>
                  <a:srgbClr val="9FD152"/>
                </a:solidFill>
                <a:latin typeface="Roboto"/>
                <a:ea typeface="Roboto"/>
                <a:cs typeface="Roboto"/>
                <a:sym typeface="Roboto"/>
              </a:rPr>
              <a:t>,  2019, </a:t>
            </a:r>
            <a:r>
              <a:rPr lang="fr-FR" b="1" dirty="0">
                <a:solidFill>
                  <a:srgbClr val="9FD152"/>
                </a:solidFill>
                <a:latin typeface="Roboto"/>
                <a:ea typeface="Roboto"/>
                <a:cs typeface="Roboto"/>
                <a:sym typeface="Roboto"/>
              </a:rPr>
              <a:t>11:59pm</a:t>
            </a:r>
            <a:endParaRPr dirty="0">
              <a:solidFill>
                <a:srgbClr val="9FD152"/>
              </a:solidFill>
              <a:latin typeface="Roboto"/>
              <a:ea typeface="Roboto"/>
              <a:cs typeface="Roboto"/>
              <a:sym typeface="Roboto"/>
            </a:endParaRPr>
          </a:p>
        </p:txBody>
      </p:sp>
      <p:pic>
        <p:nvPicPr>
          <p:cNvPr id="3" name="Image 2">
            <a:extLst>
              <a:ext uri="{FF2B5EF4-FFF2-40B4-BE49-F238E27FC236}">
                <a16:creationId xmlns:a16="http://schemas.microsoft.com/office/drawing/2014/main" id="{34337264-9C96-D94F-A4A3-817037DCB6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00" y="0"/>
            <a:ext cx="12192000" cy="4445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fr-FR" sz="4000" dirty="0" err="1">
                <a:solidFill>
                  <a:schemeClr val="lt1"/>
                </a:solidFill>
                <a:latin typeface="Roboto"/>
                <a:ea typeface="Roboto"/>
                <a:cs typeface="Roboto"/>
                <a:sym typeface="Roboto"/>
              </a:rPr>
              <a:t>Current</a:t>
            </a:r>
            <a:r>
              <a:rPr lang="fr-FR" sz="4000" dirty="0">
                <a:solidFill>
                  <a:schemeClr val="lt1"/>
                </a:solidFill>
                <a:latin typeface="Roboto"/>
                <a:ea typeface="Roboto"/>
                <a:cs typeface="Roboto"/>
                <a:sym typeface="Roboto"/>
              </a:rPr>
              <a:t> </a:t>
            </a:r>
            <a:r>
              <a:rPr lang="fr-FR" sz="4000" dirty="0" err="1">
                <a:solidFill>
                  <a:schemeClr val="lt1"/>
                </a:solidFill>
                <a:latin typeface="Roboto"/>
                <a:ea typeface="Roboto"/>
                <a:cs typeface="Roboto"/>
                <a:sym typeface="Roboto"/>
              </a:rPr>
              <a:t>progress</a:t>
            </a:r>
            <a:endParaRPr sz="4000" i="0" u="none" strike="noStrike" cap="none" dirty="0">
              <a:solidFill>
                <a:schemeClr val="lt1"/>
              </a:solidFill>
              <a:latin typeface="Roboto"/>
              <a:ea typeface="Roboto"/>
              <a:cs typeface="Roboto"/>
              <a:sym typeface="Roboto"/>
            </a:endParaRPr>
          </a:p>
        </p:txBody>
      </p:sp>
      <p:sp>
        <p:nvSpPr>
          <p:cNvPr id="133" name="Google Shape;13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fr-FR" sz="2800" b="0" i="0" u="none" strike="noStrike" cap="none" dirty="0">
                <a:solidFill>
                  <a:schemeClr val="dk1"/>
                </a:solidFill>
                <a:latin typeface="Calibri"/>
                <a:ea typeface="Calibri"/>
                <a:cs typeface="Calibri"/>
                <a:sym typeface="Calibri"/>
              </a:rPr>
            </a:br>
            <a:br>
              <a:rPr lang="fr-FR"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
        <p:nvSpPr>
          <p:cNvPr id="134" name="Google Shape;134;p19"/>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lvl="0">
              <a:buClr>
                <a:srgbClr val="999999"/>
              </a:buClr>
              <a:buSzPts val="2000"/>
            </a:pPr>
            <a:r>
              <a:rPr lang="en-CA" sz="1600" i="1" dirty="0">
                <a:solidFill>
                  <a:srgbClr val="999999"/>
                </a:solidFill>
                <a:latin typeface="Roboto"/>
                <a:ea typeface="Roboto"/>
                <a:cs typeface="Roboto"/>
                <a:sym typeface="Roboto"/>
              </a:rPr>
              <a:t>Who will benefit from your solution? What are the direct potential benefits? Are they quantifiable? How does your solution contribute towards sustainable development? </a:t>
            </a:r>
          </a:p>
          <a:p>
            <a:pPr lvl="0">
              <a:buClr>
                <a:srgbClr val="999999"/>
              </a:buClr>
              <a:buSzPts val="2000"/>
            </a:pPr>
            <a:endParaRPr lang="en-CA" sz="1600" i="1" dirty="0">
              <a:solidFill>
                <a:srgbClr val="999999"/>
              </a:solidFill>
              <a:latin typeface="Roboto"/>
              <a:ea typeface="Roboto"/>
              <a:cs typeface="Roboto"/>
              <a:sym typeface="Roboto"/>
            </a:endParaRPr>
          </a:p>
          <a:p>
            <a:pPr lvl="0">
              <a:buClr>
                <a:srgbClr val="999999"/>
              </a:buClr>
              <a:buSzPts val="2000"/>
            </a:pPr>
            <a:endParaRPr lang="en-CA" sz="1600" i="1" dirty="0">
              <a:solidFill>
                <a:srgbClr val="999999"/>
              </a:solidFill>
              <a:latin typeface="Roboto"/>
              <a:ea typeface="Roboto"/>
              <a:cs typeface="Roboto"/>
              <a:sym typeface="Roboto"/>
            </a:endParaRPr>
          </a:p>
          <a:p>
            <a:pPr lvl="0">
              <a:buClr>
                <a:srgbClr val="999999"/>
              </a:buClr>
              <a:buSzPts val="2000"/>
            </a:pPr>
            <a:endParaRPr lang="en-CA" sz="1600" i="1" dirty="0">
              <a:solidFill>
                <a:srgbClr val="999999"/>
              </a:solidFill>
              <a:latin typeface="Roboto"/>
              <a:ea typeface="Roboto"/>
              <a:cs typeface="Roboto"/>
              <a:sym typeface="Roboto"/>
            </a:endParaRPr>
          </a:p>
          <a:p>
            <a:pPr lvl="0">
              <a:buClr>
                <a:srgbClr val="999999"/>
              </a:buClr>
              <a:buSzPts val="2000"/>
            </a:pPr>
            <a:endParaRPr lang="en-CA" sz="1600" i="1" dirty="0">
              <a:solidFill>
                <a:srgbClr val="666666"/>
              </a:solidFill>
              <a:latin typeface="Roboto"/>
              <a:ea typeface="Roboto"/>
              <a:cs typeface="Roboto"/>
              <a:sym typeface="Roboto"/>
            </a:endParaRPr>
          </a:p>
        </p:txBody>
      </p:sp>
    </p:spTree>
    <p:extLst>
      <p:ext uri="{BB962C8B-B14F-4D97-AF65-F5344CB8AC3E}">
        <p14:creationId xmlns:p14="http://schemas.microsoft.com/office/powerpoint/2010/main" val="212870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114949" y="0"/>
            <a:ext cx="5088318" cy="6617776"/>
            <a:chOff x="3114949" y="0"/>
            <a:chExt cx="5088318" cy="6617776"/>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4950" y="0"/>
              <a:ext cx="2549385" cy="339918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4335" y="15455"/>
              <a:ext cx="2538932" cy="3385243"/>
            </a:xfrm>
            <a:prstGeom prst="rect">
              <a:avLst/>
            </a:prstGeom>
          </p:spPr>
        </p:pic>
        <p:pic>
          <p:nvPicPr>
            <p:cNvPr id="6" name="Picture 5"/>
            <p:cNvPicPr>
              <a:picLocks/>
            </p:cNvPicPr>
            <p:nvPr/>
          </p:nvPicPr>
          <p:blipFill>
            <a:blip r:embed="rId4" cstate="screen">
              <a:extLst>
                <a:ext uri="{28A0092B-C50C-407E-A947-70E740481C1C}">
                  <a14:useLocalDpi xmlns:a14="http://schemas.microsoft.com/office/drawing/2010/main"/>
                </a:ext>
              </a:extLst>
            </a:blip>
            <a:stretch>
              <a:fillRect/>
            </a:stretch>
          </p:blipFill>
          <p:spPr>
            <a:xfrm>
              <a:off x="3114949" y="3399180"/>
              <a:ext cx="2549386" cy="3218596"/>
            </a:xfrm>
            <a:prstGeom prst="rect">
              <a:avLst/>
            </a:prstGeom>
          </p:spPr>
        </p:pic>
        <p:pic>
          <p:nvPicPr>
            <p:cNvPr id="7" name="Picture 6"/>
            <p:cNvPicPr>
              <a:picLocks/>
            </p:cNvPicPr>
            <p:nvPr/>
          </p:nvPicPr>
          <p:blipFill>
            <a:blip r:embed="rId5" cstate="screen">
              <a:extLst>
                <a:ext uri="{28A0092B-C50C-407E-A947-70E740481C1C}">
                  <a14:useLocalDpi xmlns:a14="http://schemas.microsoft.com/office/drawing/2010/main"/>
                </a:ext>
              </a:extLst>
            </a:blip>
            <a:stretch>
              <a:fillRect/>
            </a:stretch>
          </p:blipFill>
          <p:spPr>
            <a:xfrm>
              <a:off x="5664334" y="3399180"/>
              <a:ext cx="2538931" cy="3218596"/>
            </a:xfrm>
            <a:prstGeom prst="rect">
              <a:avLst/>
            </a:prstGeom>
          </p:spPr>
        </p:pic>
      </p:grpSp>
      <p:sp>
        <p:nvSpPr>
          <p:cNvPr id="10" name="TextBox 9"/>
          <p:cNvSpPr txBox="1"/>
          <p:nvPr/>
        </p:nvSpPr>
        <p:spPr>
          <a:xfrm>
            <a:off x="2017020" y="2942394"/>
            <a:ext cx="702436" cy="307777"/>
          </a:xfrm>
          <a:prstGeom prst="rect">
            <a:avLst/>
          </a:prstGeom>
          <a:noFill/>
        </p:spPr>
        <p:txBody>
          <a:bodyPr wrap="none" rtlCol="0">
            <a:spAutoFit/>
          </a:bodyPr>
          <a:lstStyle/>
          <a:p>
            <a:r>
              <a:rPr lang="en-US" dirty="0"/>
              <a:t>Air fan</a:t>
            </a:r>
          </a:p>
        </p:txBody>
      </p:sp>
      <p:sp>
        <p:nvSpPr>
          <p:cNvPr id="11" name="TextBox 10"/>
          <p:cNvSpPr txBox="1"/>
          <p:nvPr/>
        </p:nvSpPr>
        <p:spPr>
          <a:xfrm>
            <a:off x="322057" y="1984177"/>
            <a:ext cx="2709396" cy="523220"/>
          </a:xfrm>
          <a:prstGeom prst="rect">
            <a:avLst/>
          </a:prstGeom>
          <a:noFill/>
        </p:spPr>
        <p:txBody>
          <a:bodyPr wrap="none" rtlCol="0">
            <a:spAutoFit/>
          </a:bodyPr>
          <a:lstStyle/>
          <a:p>
            <a:r>
              <a:rPr lang="en-US" dirty="0"/>
              <a:t>microcontroller (</a:t>
            </a:r>
            <a:r>
              <a:rPr lang="en-US" dirty="0" err="1"/>
              <a:t>arduino</a:t>
            </a:r>
            <a:r>
              <a:rPr lang="en-US" dirty="0"/>
              <a:t> based) </a:t>
            </a:r>
          </a:p>
          <a:p>
            <a:r>
              <a:rPr lang="en-US" dirty="0"/>
              <a:t>Connected to local server (r-pi) </a:t>
            </a:r>
          </a:p>
        </p:txBody>
      </p:sp>
      <p:sp>
        <p:nvSpPr>
          <p:cNvPr id="12" name="TextBox 11"/>
          <p:cNvSpPr txBox="1"/>
          <p:nvPr/>
        </p:nvSpPr>
        <p:spPr>
          <a:xfrm>
            <a:off x="1848705" y="4949341"/>
            <a:ext cx="870751" cy="307777"/>
          </a:xfrm>
          <a:prstGeom prst="rect">
            <a:avLst/>
          </a:prstGeom>
          <a:noFill/>
        </p:spPr>
        <p:txBody>
          <a:bodyPr wrap="none" rtlCol="0">
            <a:spAutoFit/>
          </a:bodyPr>
          <a:lstStyle/>
          <a:p>
            <a:r>
              <a:rPr lang="en-US" dirty="0"/>
              <a:t>Camera </a:t>
            </a:r>
          </a:p>
        </p:txBody>
      </p:sp>
      <p:sp>
        <p:nvSpPr>
          <p:cNvPr id="13" name="TextBox 12"/>
          <p:cNvSpPr txBox="1"/>
          <p:nvPr/>
        </p:nvSpPr>
        <p:spPr>
          <a:xfrm>
            <a:off x="8573368" y="2602817"/>
            <a:ext cx="1547218" cy="307777"/>
          </a:xfrm>
          <a:prstGeom prst="rect">
            <a:avLst/>
          </a:prstGeom>
          <a:noFill/>
        </p:spPr>
        <p:txBody>
          <a:bodyPr wrap="none" rtlCol="0">
            <a:spAutoFit/>
          </a:bodyPr>
          <a:lstStyle/>
          <a:p>
            <a:r>
              <a:rPr lang="en-US" dirty="0"/>
              <a:t>Water pump/pipe</a:t>
            </a:r>
          </a:p>
        </p:txBody>
      </p:sp>
      <p:sp>
        <p:nvSpPr>
          <p:cNvPr id="14" name="TextBox 13"/>
          <p:cNvSpPr txBox="1"/>
          <p:nvPr/>
        </p:nvSpPr>
        <p:spPr>
          <a:xfrm>
            <a:off x="8652717" y="5275945"/>
            <a:ext cx="1000595" cy="307777"/>
          </a:xfrm>
          <a:prstGeom prst="rect">
            <a:avLst/>
          </a:prstGeom>
          <a:noFill/>
        </p:spPr>
        <p:txBody>
          <a:bodyPr wrap="none" rtlCol="0">
            <a:spAutoFit/>
          </a:bodyPr>
          <a:lstStyle/>
          <a:p>
            <a:r>
              <a:rPr lang="en-US" dirty="0"/>
              <a:t>pH sensor</a:t>
            </a:r>
          </a:p>
        </p:txBody>
      </p:sp>
      <p:sp>
        <p:nvSpPr>
          <p:cNvPr id="15" name="TextBox 14"/>
          <p:cNvSpPr txBox="1"/>
          <p:nvPr/>
        </p:nvSpPr>
        <p:spPr>
          <a:xfrm>
            <a:off x="8556879" y="1360063"/>
            <a:ext cx="1199367" cy="738664"/>
          </a:xfrm>
          <a:prstGeom prst="rect">
            <a:avLst/>
          </a:prstGeom>
          <a:noFill/>
        </p:spPr>
        <p:txBody>
          <a:bodyPr wrap="none" rtlCol="0">
            <a:spAutoFit/>
          </a:bodyPr>
          <a:lstStyle/>
          <a:p>
            <a:r>
              <a:rPr lang="en-US" dirty="0"/>
              <a:t>UV lamps</a:t>
            </a:r>
          </a:p>
          <a:p>
            <a:r>
              <a:rPr lang="en-US" dirty="0"/>
              <a:t>(angled, with</a:t>
            </a:r>
          </a:p>
          <a:p>
            <a:r>
              <a:rPr lang="en-US" dirty="0"/>
              <a:t>reflections)</a:t>
            </a:r>
          </a:p>
        </p:txBody>
      </p:sp>
      <p:cxnSp>
        <p:nvCxnSpPr>
          <p:cNvPr id="17" name="Straight Arrow Connector 16"/>
          <p:cNvCxnSpPr/>
          <p:nvPr/>
        </p:nvCxnSpPr>
        <p:spPr>
          <a:xfrm flipH="1">
            <a:off x="7847668" y="1513952"/>
            <a:ext cx="711200" cy="445988"/>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4" idx="1"/>
          </p:cNvCxnSpPr>
          <p:nvPr/>
        </p:nvCxnSpPr>
        <p:spPr>
          <a:xfrm flipH="1" flipV="1">
            <a:off x="7753380" y="4401322"/>
            <a:ext cx="899336" cy="505792"/>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1"/>
          </p:cNvCxnSpPr>
          <p:nvPr/>
        </p:nvCxnSpPr>
        <p:spPr>
          <a:xfrm flipH="1">
            <a:off x="6562760" y="5429834"/>
            <a:ext cx="2089957" cy="412246"/>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652716" y="4753225"/>
            <a:ext cx="572593" cy="307777"/>
          </a:xfrm>
          <a:prstGeom prst="rect">
            <a:avLst/>
          </a:prstGeom>
          <a:noFill/>
        </p:spPr>
        <p:txBody>
          <a:bodyPr wrap="none" rtlCol="0">
            <a:spAutoFit/>
          </a:bodyPr>
          <a:lstStyle/>
          <a:p>
            <a:r>
              <a:rPr lang="en-US" dirty="0"/>
              <a:t>plant</a:t>
            </a:r>
          </a:p>
        </p:txBody>
      </p:sp>
      <p:cxnSp>
        <p:nvCxnSpPr>
          <p:cNvPr id="25" name="Straight Arrow Connector 24"/>
          <p:cNvCxnSpPr>
            <a:stCxn id="13" idx="1"/>
          </p:cNvCxnSpPr>
          <p:nvPr/>
        </p:nvCxnSpPr>
        <p:spPr>
          <a:xfrm flipH="1" flipV="1">
            <a:off x="7172096" y="2448930"/>
            <a:ext cx="1401272" cy="307776"/>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1"/>
          </p:cNvCxnSpPr>
          <p:nvPr/>
        </p:nvCxnSpPr>
        <p:spPr>
          <a:xfrm flipH="1">
            <a:off x="6297802" y="2756706"/>
            <a:ext cx="2275566" cy="1636708"/>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p:cNvCxnSpPr>
          <p:nvPr/>
        </p:nvCxnSpPr>
        <p:spPr>
          <a:xfrm flipV="1">
            <a:off x="2719456" y="4475941"/>
            <a:ext cx="1186117" cy="627289"/>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714604" y="2434519"/>
            <a:ext cx="1854537" cy="698520"/>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933362" y="1753685"/>
            <a:ext cx="846391" cy="563703"/>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54545" y="3673685"/>
            <a:ext cx="881973" cy="523220"/>
          </a:xfrm>
          <a:prstGeom prst="rect">
            <a:avLst/>
          </a:prstGeom>
          <a:noFill/>
        </p:spPr>
        <p:txBody>
          <a:bodyPr wrap="none" rtlCol="0">
            <a:spAutoFit/>
          </a:bodyPr>
          <a:lstStyle/>
          <a:p>
            <a:r>
              <a:rPr lang="en-US" dirty="0"/>
              <a:t>Temp/</a:t>
            </a:r>
          </a:p>
          <a:p>
            <a:r>
              <a:rPr lang="en-US" dirty="0"/>
              <a:t>Humidity</a:t>
            </a:r>
          </a:p>
        </p:txBody>
      </p:sp>
      <p:cxnSp>
        <p:nvCxnSpPr>
          <p:cNvPr id="40" name="Straight Arrow Connector 39"/>
          <p:cNvCxnSpPr>
            <a:stCxn id="39" idx="3"/>
          </p:cNvCxnSpPr>
          <p:nvPr/>
        </p:nvCxnSpPr>
        <p:spPr>
          <a:xfrm flipV="1">
            <a:off x="2836518" y="3665321"/>
            <a:ext cx="1553124" cy="269974"/>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3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70" y="1797367"/>
            <a:ext cx="2709396" cy="523220"/>
          </a:xfrm>
          <a:prstGeom prst="rect">
            <a:avLst/>
          </a:prstGeom>
          <a:noFill/>
        </p:spPr>
        <p:txBody>
          <a:bodyPr wrap="none" rtlCol="0">
            <a:spAutoFit/>
          </a:bodyPr>
          <a:lstStyle/>
          <a:p>
            <a:r>
              <a:rPr lang="en-US" dirty="0"/>
              <a:t>microcontroller (</a:t>
            </a:r>
            <a:r>
              <a:rPr lang="en-US" dirty="0" err="1"/>
              <a:t>arduino</a:t>
            </a:r>
            <a:r>
              <a:rPr lang="en-US" dirty="0"/>
              <a:t> based) </a:t>
            </a:r>
          </a:p>
          <a:p>
            <a:r>
              <a:rPr lang="en-US" dirty="0"/>
              <a:t>Connected to local server (r-pi) </a:t>
            </a:r>
          </a:p>
        </p:txBody>
      </p:sp>
      <p:sp>
        <p:nvSpPr>
          <p:cNvPr id="13" name="TextBox 12"/>
          <p:cNvSpPr txBox="1"/>
          <p:nvPr/>
        </p:nvSpPr>
        <p:spPr>
          <a:xfrm>
            <a:off x="8604001" y="2634617"/>
            <a:ext cx="654346" cy="307777"/>
          </a:xfrm>
          <a:prstGeom prst="rect">
            <a:avLst/>
          </a:prstGeom>
          <a:noFill/>
        </p:spPr>
        <p:txBody>
          <a:bodyPr wrap="none" rtlCol="0">
            <a:spAutoFit/>
          </a:bodyPr>
          <a:lstStyle/>
          <a:p>
            <a:r>
              <a:rPr lang="en-US" dirty="0"/>
              <a:t>[CO</a:t>
            </a:r>
            <a:r>
              <a:rPr lang="en-US" baseline="-25000" dirty="0"/>
              <a:t>2</a:t>
            </a:r>
            <a:r>
              <a:rPr lang="en-US" dirty="0"/>
              <a:t>]</a:t>
            </a:r>
            <a:r>
              <a:rPr lang="en-US" baseline="-25000" dirty="0"/>
              <a:t> </a:t>
            </a:r>
          </a:p>
        </p:txBody>
      </p:sp>
      <p:sp>
        <p:nvSpPr>
          <p:cNvPr id="26" name="TextBox 25"/>
          <p:cNvSpPr txBox="1"/>
          <p:nvPr/>
        </p:nvSpPr>
        <p:spPr>
          <a:xfrm>
            <a:off x="8490188" y="1229250"/>
            <a:ext cx="881973" cy="523220"/>
          </a:xfrm>
          <a:prstGeom prst="rect">
            <a:avLst/>
          </a:prstGeom>
          <a:noFill/>
        </p:spPr>
        <p:txBody>
          <a:bodyPr wrap="none" rtlCol="0">
            <a:spAutoFit/>
          </a:bodyPr>
          <a:lstStyle/>
          <a:p>
            <a:r>
              <a:rPr lang="en-US" dirty="0"/>
              <a:t>Temp/</a:t>
            </a:r>
          </a:p>
          <a:p>
            <a:r>
              <a:rPr lang="en-US" dirty="0"/>
              <a:t>Humidity</a:t>
            </a:r>
          </a:p>
        </p:txBody>
      </p:sp>
      <p:cxnSp>
        <p:nvCxnSpPr>
          <p:cNvPr id="27" name="Straight Arrow Connector 26"/>
          <p:cNvCxnSpPr>
            <a:stCxn id="26" idx="1"/>
          </p:cNvCxnSpPr>
          <p:nvPr/>
        </p:nvCxnSpPr>
        <p:spPr>
          <a:xfrm flipH="1" flipV="1">
            <a:off x="6933801" y="712922"/>
            <a:ext cx="1556387" cy="777938"/>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383276" y="0"/>
            <a:ext cx="4819991" cy="6245817"/>
            <a:chOff x="3383276" y="0"/>
            <a:chExt cx="4819991" cy="6245817"/>
          </a:xfrm>
        </p:grpSpPr>
        <p:pic>
          <p:nvPicPr>
            <p:cNvPr id="2" name="Picture 1"/>
            <p:cNvPicPr>
              <a:picLocks/>
            </p:cNvPicPr>
            <p:nvPr/>
          </p:nvPicPr>
          <p:blipFill>
            <a:blip r:embed="rId2" cstate="screen">
              <a:extLst>
                <a:ext uri="{28A0092B-C50C-407E-A947-70E740481C1C}">
                  <a14:useLocalDpi xmlns:a14="http://schemas.microsoft.com/office/drawing/2010/main"/>
                </a:ext>
              </a:extLst>
            </a:blip>
            <a:stretch>
              <a:fillRect/>
            </a:stretch>
          </p:blipFill>
          <p:spPr>
            <a:xfrm>
              <a:off x="3383276" y="0"/>
              <a:ext cx="2281058" cy="3399180"/>
            </a:xfrm>
            <a:prstGeom prst="rect">
              <a:avLst/>
            </a:prstGeom>
          </p:spPr>
        </p:pic>
        <p:pic>
          <p:nvPicPr>
            <p:cNvPr id="8" name="Picture 7"/>
            <p:cNvPicPr>
              <a:picLocks/>
            </p:cNvPicPr>
            <p:nvPr/>
          </p:nvPicPr>
          <p:blipFill>
            <a:blip r:embed="rId3" cstate="screen">
              <a:extLst>
                <a:ext uri="{28A0092B-C50C-407E-A947-70E740481C1C}">
                  <a14:useLocalDpi xmlns:a14="http://schemas.microsoft.com/office/drawing/2010/main"/>
                </a:ext>
              </a:extLst>
            </a:blip>
            <a:stretch>
              <a:fillRect/>
            </a:stretch>
          </p:blipFill>
          <p:spPr>
            <a:xfrm>
              <a:off x="5664335" y="0"/>
              <a:ext cx="2538932" cy="339918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3276" y="3399180"/>
              <a:ext cx="4811402" cy="2846637"/>
            </a:xfrm>
            <a:prstGeom prst="rect">
              <a:avLst/>
            </a:prstGeom>
          </p:spPr>
        </p:pic>
      </p:grpSp>
      <p:cxnSp>
        <p:nvCxnSpPr>
          <p:cNvPr id="33" name="Straight Arrow Connector 32"/>
          <p:cNvCxnSpPr>
            <a:stCxn id="13" idx="1"/>
          </p:cNvCxnSpPr>
          <p:nvPr/>
        </p:nvCxnSpPr>
        <p:spPr>
          <a:xfrm flipH="1">
            <a:off x="7382971" y="2788506"/>
            <a:ext cx="1221030" cy="302897"/>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490187" y="3506901"/>
            <a:ext cx="1335738" cy="523220"/>
          </a:xfrm>
          <a:prstGeom prst="rect">
            <a:avLst/>
          </a:prstGeom>
          <a:noFill/>
        </p:spPr>
        <p:txBody>
          <a:bodyPr wrap="square" rtlCol="0">
            <a:spAutoFit/>
          </a:bodyPr>
          <a:lstStyle/>
          <a:p>
            <a:r>
              <a:rPr lang="en-US"/>
              <a:t>Manually controlled pH</a:t>
            </a:r>
            <a:endParaRPr lang="en-US" baseline="-25000" dirty="0"/>
          </a:p>
        </p:txBody>
      </p:sp>
      <p:cxnSp>
        <p:nvCxnSpPr>
          <p:cNvPr id="39" name="Straight Arrow Connector 38"/>
          <p:cNvCxnSpPr/>
          <p:nvPr/>
        </p:nvCxnSpPr>
        <p:spPr>
          <a:xfrm flipH="1">
            <a:off x="6354305" y="3660790"/>
            <a:ext cx="2135884" cy="163751"/>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490187" y="4161626"/>
            <a:ext cx="1335738" cy="307777"/>
          </a:xfrm>
          <a:prstGeom prst="rect">
            <a:avLst/>
          </a:prstGeom>
          <a:noFill/>
        </p:spPr>
        <p:txBody>
          <a:bodyPr wrap="square" rtlCol="0">
            <a:spAutoFit/>
          </a:bodyPr>
          <a:lstStyle/>
          <a:p>
            <a:r>
              <a:rPr lang="en-US" dirty="0"/>
              <a:t>Water pump</a:t>
            </a:r>
            <a:endParaRPr lang="en-US" baseline="-25000" dirty="0"/>
          </a:p>
        </p:txBody>
      </p:sp>
      <p:cxnSp>
        <p:nvCxnSpPr>
          <p:cNvPr id="42" name="Straight Arrow Connector 41"/>
          <p:cNvCxnSpPr/>
          <p:nvPr/>
        </p:nvCxnSpPr>
        <p:spPr>
          <a:xfrm flipH="1" flipV="1">
            <a:off x="6741763" y="4184010"/>
            <a:ext cx="1748426" cy="131505"/>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203267" y="5578972"/>
            <a:ext cx="1335738" cy="523220"/>
          </a:xfrm>
          <a:prstGeom prst="rect">
            <a:avLst/>
          </a:prstGeom>
          <a:noFill/>
        </p:spPr>
        <p:txBody>
          <a:bodyPr wrap="square" rtlCol="0">
            <a:spAutoFit/>
          </a:bodyPr>
          <a:lstStyle/>
          <a:p>
            <a:r>
              <a:rPr lang="en-US" dirty="0"/>
              <a:t>Overhead UV LED panel</a:t>
            </a:r>
            <a:endParaRPr lang="en-US" baseline="-25000" dirty="0"/>
          </a:p>
        </p:txBody>
      </p:sp>
      <p:cxnSp>
        <p:nvCxnSpPr>
          <p:cNvPr id="45" name="Straight Arrow Connector 44"/>
          <p:cNvCxnSpPr/>
          <p:nvPr/>
        </p:nvCxnSpPr>
        <p:spPr>
          <a:xfrm flipH="1" flipV="1">
            <a:off x="6454843" y="5601356"/>
            <a:ext cx="1748426" cy="131505"/>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1" idx="3"/>
          </p:cNvCxnSpPr>
          <p:nvPr/>
        </p:nvCxnSpPr>
        <p:spPr>
          <a:xfrm>
            <a:off x="3295866" y="2058977"/>
            <a:ext cx="702697" cy="1"/>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47238" y="3679885"/>
            <a:ext cx="1688283" cy="523220"/>
          </a:xfrm>
          <a:prstGeom prst="rect">
            <a:avLst/>
          </a:prstGeom>
          <a:noFill/>
        </p:spPr>
        <p:txBody>
          <a:bodyPr wrap="none" rtlCol="0">
            <a:spAutoFit/>
          </a:bodyPr>
          <a:lstStyle/>
          <a:p>
            <a:r>
              <a:rPr lang="en-US" dirty="0"/>
              <a:t>Different plants:</a:t>
            </a:r>
          </a:p>
          <a:p>
            <a:r>
              <a:rPr lang="en-US" dirty="0"/>
              <a:t>Basil, parsley, etc..</a:t>
            </a:r>
          </a:p>
        </p:txBody>
      </p:sp>
      <p:cxnSp>
        <p:nvCxnSpPr>
          <p:cNvPr id="50" name="Straight Arrow Connector 49"/>
          <p:cNvCxnSpPr>
            <a:stCxn id="49" idx="3"/>
          </p:cNvCxnSpPr>
          <p:nvPr/>
        </p:nvCxnSpPr>
        <p:spPr>
          <a:xfrm flipV="1">
            <a:off x="3235521" y="2582198"/>
            <a:ext cx="1218148" cy="1359297"/>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755906" y="829433"/>
            <a:ext cx="1627369" cy="307777"/>
          </a:xfrm>
          <a:prstGeom prst="rect">
            <a:avLst/>
          </a:prstGeom>
          <a:noFill/>
        </p:spPr>
        <p:txBody>
          <a:bodyPr wrap="none" rtlCol="0">
            <a:spAutoFit/>
          </a:bodyPr>
          <a:lstStyle/>
          <a:p>
            <a:r>
              <a:rPr lang="en-US" dirty="0"/>
              <a:t>Monitoring Station</a:t>
            </a:r>
          </a:p>
        </p:txBody>
      </p:sp>
      <p:cxnSp>
        <p:nvCxnSpPr>
          <p:cNvPr id="53" name="Straight Arrow Connector 52"/>
          <p:cNvCxnSpPr/>
          <p:nvPr/>
        </p:nvCxnSpPr>
        <p:spPr>
          <a:xfrm flipV="1">
            <a:off x="3182000" y="433954"/>
            <a:ext cx="1033539" cy="433951"/>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823250" y="2624600"/>
            <a:ext cx="1159292" cy="523220"/>
          </a:xfrm>
          <a:prstGeom prst="rect">
            <a:avLst/>
          </a:prstGeom>
          <a:noFill/>
        </p:spPr>
        <p:txBody>
          <a:bodyPr wrap="none" rtlCol="0">
            <a:spAutoFit/>
          </a:bodyPr>
          <a:lstStyle/>
          <a:p>
            <a:r>
              <a:rPr lang="en-US" dirty="0"/>
              <a:t>Air pump</a:t>
            </a:r>
          </a:p>
          <a:p>
            <a:r>
              <a:rPr lang="en-US" dirty="0"/>
              <a:t>Water pump</a:t>
            </a:r>
          </a:p>
        </p:txBody>
      </p:sp>
      <p:cxnSp>
        <p:nvCxnSpPr>
          <p:cNvPr id="56" name="Straight Arrow Connector 55"/>
          <p:cNvCxnSpPr>
            <a:stCxn id="54" idx="3"/>
          </p:cNvCxnSpPr>
          <p:nvPr/>
        </p:nvCxnSpPr>
        <p:spPr>
          <a:xfrm flipV="1">
            <a:off x="2982542" y="2234897"/>
            <a:ext cx="1232997" cy="651313"/>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1" idx="3"/>
          </p:cNvCxnSpPr>
          <p:nvPr/>
        </p:nvCxnSpPr>
        <p:spPr>
          <a:xfrm flipV="1">
            <a:off x="3295866" y="1444987"/>
            <a:ext cx="702697" cy="613990"/>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1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69383" y="542441"/>
            <a:ext cx="10351921" cy="5742122"/>
            <a:chOff x="0" y="1"/>
            <a:chExt cx="11731270" cy="6857999"/>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77" y="1"/>
              <a:ext cx="6255675" cy="314615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2652" y="1"/>
              <a:ext cx="5258618" cy="3402635"/>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2652" y="3146156"/>
              <a:ext cx="5258618" cy="371184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146157"/>
              <a:ext cx="6472652" cy="3711843"/>
            </a:xfrm>
            <a:prstGeom prst="rect">
              <a:avLst/>
            </a:prstGeom>
          </p:spPr>
        </p:pic>
      </p:grpSp>
      <p:sp>
        <p:nvSpPr>
          <p:cNvPr id="28" name="TextBox 27"/>
          <p:cNvSpPr txBox="1"/>
          <p:nvPr/>
        </p:nvSpPr>
        <p:spPr>
          <a:xfrm>
            <a:off x="10539331" y="1078177"/>
            <a:ext cx="881973" cy="954107"/>
          </a:xfrm>
          <a:prstGeom prst="rect">
            <a:avLst/>
          </a:prstGeom>
          <a:noFill/>
        </p:spPr>
        <p:txBody>
          <a:bodyPr wrap="square" rtlCol="0">
            <a:spAutoFit/>
          </a:bodyPr>
          <a:lstStyle/>
          <a:p>
            <a:r>
              <a:rPr lang="en-US" dirty="0"/>
              <a:t>Manual </a:t>
            </a:r>
          </a:p>
          <a:p>
            <a:r>
              <a:rPr lang="en-US" dirty="0"/>
              <a:t>Control </a:t>
            </a:r>
          </a:p>
          <a:p>
            <a:r>
              <a:rPr lang="en-US" dirty="0"/>
              <a:t>For relays</a:t>
            </a:r>
          </a:p>
        </p:txBody>
      </p:sp>
      <p:sp>
        <p:nvSpPr>
          <p:cNvPr id="30" name="TextBox 29"/>
          <p:cNvSpPr txBox="1"/>
          <p:nvPr/>
        </p:nvSpPr>
        <p:spPr>
          <a:xfrm>
            <a:off x="124934" y="1397895"/>
            <a:ext cx="1135913" cy="523220"/>
          </a:xfrm>
          <a:prstGeom prst="rect">
            <a:avLst/>
          </a:prstGeom>
          <a:noFill/>
        </p:spPr>
        <p:txBody>
          <a:bodyPr wrap="square" rtlCol="0">
            <a:spAutoFit/>
          </a:bodyPr>
          <a:lstStyle/>
          <a:p>
            <a:r>
              <a:rPr lang="en-US" dirty="0"/>
              <a:t>Monitoring</a:t>
            </a:r>
          </a:p>
          <a:p>
            <a:r>
              <a:rPr lang="en-US" dirty="0"/>
              <a:t>panel </a:t>
            </a:r>
          </a:p>
        </p:txBody>
      </p:sp>
      <p:sp>
        <p:nvSpPr>
          <p:cNvPr id="31" name="TextBox 30"/>
          <p:cNvSpPr txBox="1"/>
          <p:nvPr/>
        </p:nvSpPr>
        <p:spPr>
          <a:xfrm>
            <a:off x="0" y="4469011"/>
            <a:ext cx="1135913" cy="523220"/>
          </a:xfrm>
          <a:prstGeom prst="rect">
            <a:avLst/>
          </a:prstGeom>
          <a:noFill/>
        </p:spPr>
        <p:txBody>
          <a:bodyPr wrap="square" rtlCol="0">
            <a:spAutoFit/>
          </a:bodyPr>
          <a:lstStyle/>
          <a:p>
            <a:r>
              <a:rPr lang="en-US" dirty="0"/>
              <a:t>Export data </a:t>
            </a:r>
          </a:p>
          <a:p>
            <a:r>
              <a:rPr lang="en-US" dirty="0"/>
              <a:t>(csv) </a:t>
            </a:r>
          </a:p>
        </p:txBody>
      </p:sp>
      <p:sp>
        <p:nvSpPr>
          <p:cNvPr id="32" name="TextBox 31"/>
          <p:cNvSpPr txBox="1"/>
          <p:nvPr/>
        </p:nvSpPr>
        <p:spPr>
          <a:xfrm>
            <a:off x="10412360" y="4730621"/>
            <a:ext cx="1135913" cy="307777"/>
          </a:xfrm>
          <a:prstGeom prst="rect">
            <a:avLst/>
          </a:prstGeom>
          <a:noFill/>
        </p:spPr>
        <p:txBody>
          <a:bodyPr wrap="square" rtlCol="0">
            <a:spAutoFit/>
          </a:bodyPr>
          <a:lstStyle/>
          <a:p>
            <a:r>
              <a:rPr lang="en-US" dirty="0"/>
              <a:t>Images</a:t>
            </a:r>
          </a:p>
        </p:txBody>
      </p:sp>
    </p:spTree>
    <p:extLst>
      <p:ext uri="{BB962C8B-B14F-4D97-AF65-F5344CB8AC3E}">
        <p14:creationId xmlns:p14="http://schemas.microsoft.com/office/powerpoint/2010/main" val="203914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903732" y="4827160"/>
            <a:ext cx="2622669" cy="307777"/>
          </a:xfrm>
          <a:prstGeom prst="rect">
            <a:avLst/>
          </a:prstGeom>
          <a:noFill/>
        </p:spPr>
        <p:txBody>
          <a:bodyPr wrap="square" rtlCol="0">
            <a:spAutoFit/>
          </a:bodyPr>
          <a:lstStyle/>
          <a:p>
            <a:r>
              <a:rPr lang="en-US" dirty="0"/>
              <a:t>Box design for the 2 boxes</a:t>
            </a:r>
          </a:p>
        </p:txBody>
      </p:sp>
      <p:sp>
        <p:nvSpPr>
          <p:cNvPr id="14" name="TextBox 13"/>
          <p:cNvSpPr txBox="1"/>
          <p:nvPr/>
        </p:nvSpPr>
        <p:spPr>
          <a:xfrm>
            <a:off x="6960702" y="4730619"/>
            <a:ext cx="4686527" cy="954107"/>
          </a:xfrm>
          <a:prstGeom prst="rect">
            <a:avLst/>
          </a:prstGeom>
          <a:noFill/>
        </p:spPr>
        <p:txBody>
          <a:bodyPr wrap="square" rtlCol="0">
            <a:spAutoFit/>
          </a:bodyPr>
          <a:lstStyle/>
          <a:p>
            <a:r>
              <a:rPr lang="en-US" dirty="0"/>
              <a:t>Design for the next two boxes focusing on further energy optimization (using surrounding/sun UV light, and curtains), portability, and communication with other boxes</a:t>
            </a:r>
          </a:p>
        </p:txBody>
      </p:sp>
      <p:pic>
        <p:nvPicPr>
          <p:cNvPr id="5" name="Picture 4" descr="A picture containing screenshot&#10;&#10;Description automatically generated">
            <a:extLst>
              <a:ext uri="{FF2B5EF4-FFF2-40B4-BE49-F238E27FC236}">
                <a16:creationId xmlns:a16="http://schemas.microsoft.com/office/drawing/2014/main" id="{8A34CE24-0C3D-8240-8FD3-88A265B84C99}"/>
              </a:ext>
            </a:extLst>
          </p:cNvPr>
          <p:cNvPicPr>
            <a:picLocks noChangeAspect="1"/>
          </p:cNvPicPr>
          <p:nvPr/>
        </p:nvPicPr>
        <p:blipFill>
          <a:blip r:embed="rId2"/>
          <a:stretch>
            <a:fillRect/>
          </a:stretch>
        </p:blipFill>
        <p:spPr>
          <a:xfrm>
            <a:off x="5870696" y="1282217"/>
            <a:ext cx="5776533" cy="3403600"/>
          </a:xfrm>
          <a:prstGeom prst="rect">
            <a:avLst/>
          </a:prstGeom>
        </p:spPr>
      </p:pic>
      <p:pic>
        <p:nvPicPr>
          <p:cNvPr id="7" name="Picture 6" descr="A close up of a sign&#10;&#10;Description automatically generated">
            <a:extLst>
              <a:ext uri="{FF2B5EF4-FFF2-40B4-BE49-F238E27FC236}">
                <a16:creationId xmlns:a16="http://schemas.microsoft.com/office/drawing/2014/main" id="{A6341AE8-21D1-3B48-AF88-92F3CCE67C12}"/>
              </a:ext>
            </a:extLst>
          </p:cNvPr>
          <p:cNvPicPr>
            <a:picLocks noChangeAspect="1"/>
          </p:cNvPicPr>
          <p:nvPr/>
        </p:nvPicPr>
        <p:blipFill>
          <a:blip r:embed="rId3"/>
          <a:stretch>
            <a:fillRect/>
          </a:stretch>
        </p:blipFill>
        <p:spPr>
          <a:xfrm>
            <a:off x="1021279" y="1282217"/>
            <a:ext cx="4178300" cy="3403600"/>
          </a:xfrm>
          <a:prstGeom prst="rect">
            <a:avLst/>
          </a:prstGeom>
        </p:spPr>
      </p:pic>
    </p:spTree>
    <p:extLst>
      <p:ext uri="{BB962C8B-B14F-4D97-AF65-F5344CB8AC3E}">
        <p14:creationId xmlns:p14="http://schemas.microsoft.com/office/powerpoint/2010/main" val="1570617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1724124" y="2172065"/>
            <a:ext cx="7938046" cy="4624104"/>
          </a:xfrm>
          <a:prstGeom prst="rect">
            <a:avLst/>
          </a:prstGeom>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3990" y="670078"/>
            <a:ext cx="929541" cy="929541"/>
          </a:xfrm>
          <a:prstGeom prst="rect">
            <a:avLst/>
          </a:prstGeom>
        </p:spPr>
      </p:pic>
      <p:grpSp>
        <p:nvGrpSpPr>
          <p:cNvPr id="31" name="Group 30"/>
          <p:cNvGrpSpPr/>
          <p:nvPr/>
        </p:nvGrpSpPr>
        <p:grpSpPr>
          <a:xfrm>
            <a:off x="1227179" y="1066765"/>
            <a:ext cx="12130940" cy="1941471"/>
            <a:chOff x="-2138321" y="2329526"/>
            <a:chExt cx="12130940" cy="1941471"/>
          </a:xfrm>
        </p:grpSpPr>
        <p:cxnSp>
          <p:nvCxnSpPr>
            <p:cNvPr id="26" name="Straight Connector 25">
              <a:extLst>
                <a:ext uri="{FF2B5EF4-FFF2-40B4-BE49-F238E27FC236}">
                  <a16:creationId xmlns:a16="http://schemas.microsoft.com/office/drawing/2014/main" id="{DFFD82E3-8868-4A22-A599-FC2E3AC3F760}"/>
                </a:ext>
              </a:extLst>
            </p:cNvPr>
            <p:cNvCxnSpPr>
              <a:cxnSpLocks/>
            </p:cNvCxnSpPr>
            <p:nvPr/>
          </p:nvCxnSpPr>
          <p:spPr>
            <a:xfrm>
              <a:off x="3784600" y="4201143"/>
              <a:ext cx="684000" cy="0"/>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138321" y="2329526"/>
              <a:ext cx="12130940" cy="1941471"/>
              <a:chOff x="-2138321" y="2319100"/>
              <a:chExt cx="12130940" cy="1941471"/>
            </a:xfrm>
          </p:grpSpPr>
          <p:grpSp>
            <p:nvGrpSpPr>
              <p:cNvPr id="4" name="Group 3"/>
              <p:cNvGrpSpPr/>
              <p:nvPr/>
            </p:nvGrpSpPr>
            <p:grpSpPr>
              <a:xfrm>
                <a:off x="-2138321" y="2319100"/>
                <a:ext cx="12130940" cy="1105830"/>
                <a:chOff x="-2649337" y="2113168"/>
                <a:chExt cx="14771982" cy="1485101"/>
              </a:xfrm>
            </p:grpSpPr>
            <p:pic>
              <p:nvPicPr>
                <p:cNvPr id="5" name="Picture 4">
                  <a:extLst>
                    <a:ext uri="{FF2B5EF4-FFF2-40B4-BE49-F238E27FC236}">
                      <a16:creationId xmlns:a16="http://schemas.microsoft.com/office/drawing/2014/main" id="{0530284F-FDAF-4778-B8F9-86DF7528DD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80765" y="2113168"/>
                  <a:ext cx="1485100" cy="1485101"/>
                </a:xfrm>
                <a:prstGeom prst="rect">
                  <a:avLst/>
                </a:prstGeom>
              </p:spPr>
            </p:pic>
            <p:sp>
              <p:nvSpPr>
                <p:cNvPr id="6" name="Title 1">
                  <a:extLst>
                    <a:ext uri="{FF2B5EF4-FFF2-40B4-BE49-F238E27FC236}">
                      <a16:creationId xmlns:a16="http://schemas.microsoft.com/office/drawing/2014/main" id="{099CA043-BB2A-4776-A365-A2FDB70D286D}"/>
                    </a:ext>
                  </a:extLst>
                </p:cNvPr>
                <p:cNvSpPr txBox="1">
                  <a:spLocks/>
                </p:cNvSpPr>
                <p:nvPr/>
              </p:nvSpPr>
              <p:spPr>
                <a:xfrm>
                  <a:off x="6914016" y="2113169"/>
                  <a:ext cx="5208629" cy="56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CA" sz="2000" dirty="0"/>
                </a:p>
              </p:txBody>
            </p:sp>
            <p:sp>
              <p:nvSpPr>
                <p:cNvPr id="7" name="Title 1">
                  <a:extLst>
                    <a:ext uri="{FF2B5EF4-FFF2-40B4-BE49-F238E27FC236}">
                      <a16:creationId xmlns:a16="http://schemas.microsoft.com/office/drawing/2014/main" id="{DBDD3C64-4FE3-46CD-94D3-ACE1295121F8}"/>
                    </a:ext>
                  </a:extLst>
                </p:cNvPr>
                <p:cNvSpPr txBox="1">
                  <a:spLocks/>
                </p:cNvSpPr>
                <p:nvPr/>
              </p:nvSpPr>
              <p:spPr>
                <a:xfrm>
                  <a:off x="-2649337" y="2190221"/>
                  <a:ext cx="7419773" cy="56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1800" dirty="0"/>
                    <a:t>Communication between parts of the electric grid</a:t>
                  </a:r>
                </a:p>
                <a:p>
                  <a:pPr algn="ctr"/>
                  <a:r>
                    <a:rPr lang="en-CA" sz="1800" dirty="0"/>
                    <a:t> system, energy system, and other houses/ generation systems</a:t>
                  </a:r>
                </a:p>
              </p:txBody>
            </p:sp>
            <p:grpSp>
              <p:nvGrpSpPr>
                <p:cNvPr id="8" name="Group 7">
                  <a:extLst>
                    <a:ext uri="{FF2B5EF4-FFF2-40B4-BE49-F238E27FC236}">
                      <a16:creationId xmlns:a16="http://schemas.microsoft.com/office/drawing/2014/main" id="{BE1ABD9D-ACE0-4E23-8CDE-3A94A0A27394}"/>
                    </a:ext>
                  </a:extLst>
                </p:cNvPr>
                <p:cNvGrpSpPr/>
                <p:nvPr/>
              </p:nvGrpSpPr>
              <p:grpSpPr>
                <a:xfrm>
                  <a:off x="5549556" y="2199187"/>
                  <a:ext cx="2172023" cy="704258"/>
                  <a:chOff x="5537380" y="2549734"/>
                  <a:chExt cx="2172023" cy="704258"/>
                </a:xfrm>
              </p:grpSpPr>
              <p:grpSp>
                <p:nvGrpSpPr>
                  <p:cNvPr id="9" name="Group 8">
                    <a:extLst>
                      <a:ext uri="{FF2B5EF4-FFF2-40B4-BE49-F238E27FC236}">
                        <a16:creationId xmlns:a16="http://schemas.microsoft.com/office/drawing/2014/main" id="{C366C5C7-0094-4D45-BD5C-56E842DF0323}"/>
                      </a:ext>
                    </a:extLst>
                  </p:cNvPr>
                  <p:cNvGrpSpPr/>
                  <p:nvPr/>
                </p:nvGrpSpPr>
                <p:grpSpPr>
                  <a:xfrm>
                    <a:off x="5537380" y="2684988"/>
                    <a:ext cx="1028873" cy="569004"/>
                    <a:chOff x="6349258" y="-2120627"/>
                    <a:chExt cx="1028873" cy="569004"/>
                  </a:xfrm>
                  <a:solidFill>
                    <a:schemeClr val="accent2">
                      <a:lumMod val="75000"/>
                    </a:schemeClr>
                  </a:solidFill>
                </p:grpSpPr>
                <p:cxnSp>
                  <p:nvCxnSpPr>
                    <p:cNvPr id="14" name="Straight Connector 13">
                      <a:extLst>
                        <a:ext uri="{FF2B5EF4-FFF2-40B4-BE49-F238E27FC236}">
                          <a16:creationId xmlns:a16="http://schemas.microsoft.com/office/drawing/2014/main" id="{3FA94BC1-D7E2-4C3A-9A80-7A38B8C605D6}"/>
                        </a:ext>
                      </a:extLst>
                    </p:cNvPr>
                    <p:cNvCxnSpPr>
                      <a:cxnSpLocks/>
                    </p:cNvCxnSpPr>
                    <p:nvPr/>
                  </p:nvCxnSpPr>
                  <p:spPr>
                    <a:xfrm>
                      <a:off x="6349258" y="-1551624"/>
                      <a:ext cx="1028873" cy="0"/>
                    </a:xfrm>
                    <a:prstGeom prst="line">
                      <a:avLst/>
                    </a:prstGeom>
                    <a:grp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E151F-F750-4611-A63F-38B3B7DEF027}"/>
                        </a:ext>
                      </a:extLst>
                    </p:cNvPr>
                    <p:cNvCxnSpPr>
                      <a:cxnSpLocks/>
                    </p:cNvCxnSpPr>
                    <p:nvPr/>
                  </p:nvCxnSpPr>
                  <p:spPr>
                    <a:xfrm flipV="1">
                      <a:off x="7362089" y="-2120627"/>
                      <a:ext cx="0" cy="569004"/>
                    </a:xfrm>
                    <a:prstGeom prst="line">
                      <a:avLst/>
                    </a:prstGeom>
                    <a:grp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5E054336-BD77-4940-BAD8-9A533A9C1AF9}"/>
                      </a:ext>
                    </a:extLst>
                  </p:cNvPr>
                  <p:cNvSpPr/>
                  <p:nvPr/>
                </p:nvSpPr>
                <p:spPr>
                  <a:xfrm>
                    <a:off x="7541226" y="2549734"/>
                    <a:ext cx="168177" cy="16817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Connector 11">
                    <a:extLst>
                      <a:ext uri="{FF2B5EF4-FFF2-40B4-BE49-F238E27FC236}">
                        <a16:creationId xmlns:a16="http://schemas.microsoft.com/office/drawing/2014/main" id="{8D6B03FD-FAC4-46DB-8698-12BC65D32387}"/>
                      </a:ext>
                    </a:extLst>
                  </p:cNvPr>
                  <p:cNvCxnSpPr>
                    <a:cxnSpLocks/>
                  </p:cNvCxnSpPr>
                  <p:nvPr/>
                </p:nvCxnSpPr>
                <p:spPr>
                  <a:xfrm>
                    <a:off x="6550211" y="2650876"/>
                    <a:ext cx="1028873" cy="0"/>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cxnSp>
            <p:nvCxnSpPr>
              <p:cNvPr id="25" name="Straight Connector 24">
                <a:extLst>
                  <a:ext uri="{FF2B5EF4-FFF2-40B4-BE49-F238E27FC236}">
                    <a16:creationId xmlns:a16="http://schemas.microsoft.com/office/drawing/2014/main" id="{BFEE151F-F750-4611-A63F-38B3B7DEF027}"/>
                  </a:ext>
                </a:extLst>
              </p:cNvPr>
              <p:cNvCxnSpPr>
                <a:cxnSpLocks/>
              </p:cNvCxnSpPr>
              <p:nvPr/>
            </p:nvCxnSpPr>
            <p:spPr>
              <a:xfrm flipV="1">
                <a:off x="4486664" y="3458024"/>
                <a:ext cx="0" cy="736179"/>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0C0E5DC-E772-4D07-956F-A52294AAF198}"/>
                  </a:ext>
                </a:extLst>
              </p:cNvPr>
              <p:cNvSpPr/>
              <p:nvPr/>
            </p:nvSpPr>
            <p:spPr>
              <a:xfrm>
                <a:off x="3689722" y="4135344"/>
                <a:ext cx="138109" cy="12522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2" name="Title 1">
            <a:extLst>
              <a:ext uri="{FF2B5EF4-FFF2-40B4-BE49-F238E27FC236}">
                <a16:creationId xmlns:a16="http://schemas.microsoft.com/office/drawing/2014/main" id="{DBDD3C64-4FE3-46CD-94D3-ACE1295121F8}"/>
              </a:ext>
            </a:extLst>
          </p:cNvPr>
          <p:cNvSpPr txBox="1">
            <a:spLocks/>
          </p:cNvSpPr>
          <p:nvPr/>
        </p:nvSpPr>
        <p:spPr>
          <a:xfrm>
            <a:off x="8395065" y="331263"/>
            <a:ext cx="4348151" cy="418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000" dirty="0"/>
              <a:t>Prediction (</a:t>
            </a:r>
            <a:r>
              <a:rPr lang="en-CA" sz="2000"/>
              <a:t>Machine Learning)</a:t>
            </a:r>
            <a:endParaRPr lang="en-CA" sz="2000" dirty="0"/>
          </a:p>
        </p:txBody>
      </p:sp>
      <p:sp>
        <p:nvSpPr>
          <p:cNvPr id="33" name="Frame 32"/>
          <p:cNvSpPr/>
          <p:nvPr/>
        </p:nvSpPr>
        <p:spPr>
          <a:xfrm>
            <a:off x="1724123" y="4610100"/>
            <a:ext cx="1501677" cy="2247900"/>
          </a:xfrm>
          <a:prstGeom prst="frame">
            <a:avLst>
              <a:gd name="adj1" fmla="val 3989"/>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ame 33"/>
          <p:cNvSpPr/>
          <p:nvPr/>
        </p:nvSpPr>
        <p:spPr>
          <a:xfrm>
            <a:off x="3349723" y="3873499"/>
            <a:ext cx="6268776" cy="2922669"/>
          </a:xfrm>
          <a:prstGeom prst="frame">
            <a:avLst>
              <a:gd name="adj1" fmla="val 1813"/>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ame 34"/>
          <p:cNvSpPr/>
          <p:nvPr/>
        </p:nvSpPr>
        <p:spPr>
          <a:xfrm>
            <a:off x="4547617" y="2351004"/>
            <a:ext cx="2413134" cy="1560587"/>
          </a:xfrm>
          <a:prstGeom prst="frame">
            <a:avLst>
              <a:gd name="adj1" fmla="val 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itle 1">
            <a:extLst>
              <a:ext uri="{FF2B5EF4-FFF2-40B4-BE49-F238E27FC236}">
                <a16:creationId xmlns:a16="http://schemas.microsoft.com/office/drawing/2014/main" id="{DBDD3C64-4FE3-46CD-94D3-ACE1295121F8}"/>
              </a:ext>
            </a:extLst>
          </p:cNvPr>
          <p:cNvSpPr txBox="1">
            <a:spLocks/>
          </p:cNvSpPr>
          <p:nvPr/>
        </p:nvSpPr>
        <p:spPr>
          <a:xfrm>
            <a:off x="228600" y="4633839"/>
            <a:ext cx="4348151" cy="418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000" dirty="0"/>
              <a:t>Storage</a:t>
            </a:r>
          </a:p>
        </p:txBody>
      </p:sp>
      <p:sp>
        <p:nvSpPr>
          <p:cNvPr id="38" name="Title 1">
            <a:extLst>
              <a:ext uri="{FF2B5EF4-FFF2-40B4-BE49-F238E27FC236}">
                <a16:creationId xmlns:a16="http://schemas.microsoft.com/office/drawing/2014/main" id="{DBDD3C64-4FE3-46CD-94D3-ACE1295121F8}"/>
              </a:ext>
            </a:extLst>
          </p:cNvPr>
          <p:cNvSpPr txBox="1">
            <a:spLocks/>
          </p:cNvSpPr>
          <p:nvPr/>
        </p:nvSpPr>
        <p:spPr>
          <a:xfrm>
            <a:off x="6645647" y="4437497"/>
            <a:ext cx="4348151" cy="418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000"/>
              <a:t>Consumption</a:t>
            </a:r>
            <a:endParaRPr lang="en-CA" sz="2000" dirty="0"/>
          </a:p>
        </p:txBody>
      </p:sp>
      <p:sp>
        <p:nvSpPr>
          <p:cNvPr id="39" name="Title 1">
            <a:extLst>
              <a:ext uri="{FF2B5EF4-FFF2-40B4-BE49-F238E27FC236}">
                <a16:creationId xmlns:a16="http://schemas.microsoft.com/office/drawing/2014/main" id="{DBDD3C64-4FE3-46CD-94D3-ACE1295121F8}"/>
              </a:ext>
            </a:extLst>
          </p:cNvPr>
          <p:cNvSpPr txBox="1">
            <a:spLocks/>
          </p:cNvSpPr>
          <p:nvPr/>
        </p:nvSpPr>
        <p:spPr>
          <a:xfrm>
            <a:off x="1399342" y="2385939"/>
            <a:ext cx="4348151" cy="418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000" dirty="0"/>
              <a:t>Generation</a:t>
            </a:r>
          </a:p>
        </p:txBody>
      </p:sp>
      <p:sp>
        <p:nvSpPr>
          <p:cNvPr id="43" name="Left-Right Arrow 42"/>
          <p:cNvSpPr/>
          <p:nvPr/>
        </p:nvSpPr>
        <p:spPr>
          <a:xfrm rot="3753979">
            <a:off x="3084606" y="4633544"/>
            <a:ext cx="720000" cy="216000"/>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Right Arrow 43"/>
          <p:cNvSpPr/>
          <p:nvPr/>
        </p:nvSpPr>
        <p:spPr>
          <a:xfrm rot="16200000">
            <a:off x="5315306" y="3827364"/>
            <a:ext cx="540000" cy="238324"/>
          </a:xfrm>
          <a:prstGeom prst="leftRightArrow">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a:off x="7249707" y="2806520"/>
            <a:ext cx="540000" cy="238324"/>
          </a:xfrm>
          <a:prstGeom prst="leftRightArrow">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FEE151F-F750-4611-A63F-38B3B7DEF027}"/>
              </a:ext>
            </a:extLst>
          </p:cNvPr>
          <p:cNvCxnSpPr>
            <a:cxnSpLocks/>
          </p:cNvCxnSpPr>
          <p:nvPr/>
        </p:nvCxnSpPr>
        <p:spPr>
          <a:xfrm flipV="1">
            <a:off x="8804665" y="1655218"/>
            <a:ext cx="0" cy="1063481"/>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E054336-BD77-4940-BAD8-9A533A9C1AF9}"/>
              </a:ext>
            </a:extLst>
          </p:cNvPr>
          <p:cNvSpPr/>
          <p:nvPr/>
        </p:nvSpPr>
        <p:spPr>
          <a:xfrm>
            <a:off x="9869190" y="2643387"/>
            <a:ext cx="138109" cy="12522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9" name="Straight Connector 48">
            <a:extLst>
              <a:ext uri="{FF2B5EF4-FFF2-40B4-BE49-F238E27FC236}">
                <a16:creationId xmlns:a16="http://schemas.microsoft.com/office/drawing/2014/main" id="{8D6B03FD-FAC4-46DB-8698-12BC65D32387}"/>
              </a:ext>
            </a:extLst>
          </p:cNvPr>
          <p:cNvCxnSpPr>
            <a:cxnSpLocks/>
          </p:cNvCxnSpPr>
          <p:nvPr/>
        </p:nvCxnSpPr>
        <p:spPr>
          <a:xfrm>
            <a:off x="8804665" y="2718699"/>
            <a:ext cx="1095615" cy="0"/>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DBDD3C64-4FE3-46CD-94D3-ACE1295121F8}"/>
              </a:ext>
            </a:extLst>
          </p:cNvPr>
          <p:cNvSpPr txBox="1">
            <a:spLocks/>
          </p:cNvSpPr>
          <p:nvPr/>
        </p:nvSpPr>
        <p:spPr>
          <a:xfrm>
            <a:off x="8074515" y="3802809"/>
            <a:ext cx="6093212" cy="418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000" dirty="0"/>
              <a:t>In-house</a:t>
            </a:r>
          </a:p>
          <a:p>
            <a:pPr algn="ctr"/>
            <a:r>
              <a:rPr lang="en-CA" sz="2000" dirty="0"/>
              <a:t>Monitoring System</a:t>
            </a:r>
          </a:p>
        </p:txBody>
      </p:sp>
      <p:sp>
        <p:nvSpPr>
          <p:cNvPr id="55" name="Oval 54">
            <a:extLst>
              <a:ext uri="{FF2B5EF4-FFF2-40B4-BE49-F238E27FC236}">
                <a16:creationId xmlns:a16="http://schemas.microsoft.com/office/drawing/2014/main" id="{5E054336-BD77-4940-BAD8-9A533A9C1AF9}"/>
              </a:ext>
            </a:extLst>
          </p:cNvPr>
          <p:cNvSpPr/>
          <p:nvPr/>
        </p:nvSpPr>
        <p:spPr>
          <a:xfrm>
            <a:off x="1677991" y="2464592"/>
            <a:ext cx="138109" cy="12522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56" name="Straight Connector 55">
            <a:extLst>
              <a:ext uri="{FF2B5EF4-FFF2-40B4-BE49-F238E27FC236}">
                <a16:creationId xmlns:a16="http://schemas.microsoft.com/office/drawing/2014/main" id="{8D6B03FD-FAC4-46DB-8698-12BC65D32387}"/>
              </a:ext>
            </a:extLst>
          </p:cNvPr>
          <p:cNvCxnSpPr>
            <a:cxnSpLocks/>
          </p:cNvCxnSpPr>
          <p:nvPr/>
        </p:nvCxnSpPr>
        <p:spPr>
          <a:xfrm>
            <a:off x="2044700" y="1829478"/>
            <a:ext cx="4804146" cy="0"/>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567" y="2443104"/>
            <a:ext cx="1613841" cy="2166996"/>
          </a:xfrm>
          <a:prstGeom prst="rect">
            <a:avLst/>
          </a:prstGeom>
        </p:spPr>
      </p:pic>
      <p:pic>
        <p:nvPicPr>
          <p:cNvPr id="63" name="Picture 62">
            <a:extLst>
              <a:ext uri="{FF2B5EF4-FFF2-40B4-BE49-F238E27FC236}">
                <a16:creationId xmlns:a16="http://schemas.microsoft.com/office/drawing/2014/main" id="{0530284F-FDAF-4778-B8F9-86DF7528DD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5404" y="2150843"/>
            <a:ext cx="738719" cy="643591"/>
          </a:xfrm>
          <a:prstGeom prst="rect">
            <a:avLst/>
          </a:prstGeom>
        </p:spPr>
      </p:pic>
      <p:cxnSp>
        <p:nvCxnSpPr>
          <p:cNvPr id="64" name="Straight Connector 63">
            <a:extLst>
              <a:ext uri="{FF2B5EF4-FFF2-40B4-BE49-F238E27FC236}">
                <a16:creationId xmlns:a16="http://schemas.microsoft.com/office/drawing/2014/main" id="{BFEE151F-F750-4611-A63F-38B3B7DEF027}"/>
              </a:ext>
            </a:extLst>
          </p:cNvPr>
          <p:cNvCxnSpPr>
            <a:cxnSpLocks/>
          </p:cNvCxnSpPr>
          <p:nvPr/>
        </p:nvCxnSpPr>
        <p:spPr>
          <a:xfrm flipV="1">
            <a:off x="2022864" y="1818868"/>
            <a:ext cx="0" cy="736179"/>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FFD82E3-8868-4A22-A599-FC2E3AC3F760}"/>
              </a:ext>
            </a:extLst>
          </p:cNvPr>
          <p:cNvCxnSpPr>
            <a:cxnSpLocks/>
          </p:cNvCxnSpPr>
          <p:nvPr/>
        </p:nvCxnSpPr>
        <p:spPr>
          <a:xfrm>
            <a:off x="1724123" y="2555047"/>
            <a:ext cx="320577" cy="0"/>
          </a:xfrm>
          <a:prstGeom prst="line">
            <a:avLst/>
          </a:prstGeom>
          <a:solidFill>
            <a:schemeClr val="accent2">
              <a:lumMod val="75000"/>
            </a:schemeClr>
          </a:solidFill>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itle 1"/>
          <p:cNvSpPr>
            <a:spLocks noGrp="1"/>
          </p:cNvSpPr>
          <p:nvPr>
            <p:ph type="title"/>
          </p:nvPr>
        </p:nvSpPr>
        <p:spPr>
          <a:xfrm>
            <a:off x="317500" y="27582"/>
            <a:ext cx="10515600" cy="1325563"/>
          </a:xfrm>
        </p:spPr>
        <p:txBody>
          <a:bodyPr/>
          <a:lstStyle/>
          <a:p>
            <a:r>
              <a:rPr lang="en-US" dirty="0"/>
              <a:t>Overview</a:t>
            </a:r>
          </a:p>
        </p:txBody>
      </p:sp>
      <p:sp>
        <p:nvSpPr>
          <p:cNvPr id="69" name="Left-Right Arrow 68"/>
          <p:cNvSpPr/>
          <p:nvPr/>
        </p:nvSpPr>
        <p:spPr>
          <a:xfrm>
            <a:off x="8971269" y="1090907"/>
            <a:ext cx="540000" cy="238324"/>
          </a:xfrm>
          <a:prstGeom prst="leftRightArrow">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Right Arrow 69"/>
          <p:cNvSpPr/>
          <p:nvPr/>
        </p:nvSpPr>
        <p:spPr>
          <a:xfrm>
            <a:off x="9065682" y="2599537"/>
            <a:ext cx="540000" cy="238324"/>
          </a:xfrm>
          <a:prstGeom prst="leftRightArrow">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71"/>
          <p:cNvSpPr/>
          <p:nvPr/>
        </p:nvSpPr>
        <p:spPr>
          <a:xfrm>
            <a:off x="9799331" y="5311444"/>
            <a:ext cx="540000" cy="238324"/>
          </a:xfrm>
          <a:prstGeom prst="leftRightArrow">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Right Arrow 72"/>
          <p:cNvSpPr/>
          <p:nvPr/>
        </p:nvSpPr>
        <p:spPr>
          <a:xfrm>
            <a:off x="9799331" y="5702108"/>
            <a:ext cx="540000" cy="238324"/>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0339331" y="5197502"/>
            <a:ext cx="1218282" cy="369332"/>
          </a:xfrm>
          <a:prstGeom prst="rect">
            <a:avLst/>
          </a:prstGeom>
          <a:noFill/>
        </p:spPr>
        <p:txBody>
          <a:bodyPr wrap="none" rtlCol="0">
            <a:spAutoFit/>
          </a:bodyPr>
          <a:lstStyle/>
          <a:p>
            <a:r>
              <a:rPr lang="en-US"/>
              <a:t>In progress</a:t>
            </a:r>
            <a:endParaRPr lang="en-US" dirty="0"/>
          </a:p>
        </p:txBody>
      </p:sp>
      <p:sp>
        <p:nvSpPr>
          <p:cNvPr id="75" name="TextBox 74"/>
          <p:cNvSpPr txBox="1"/>
          <p:nvPr/>
        </p:nvSpPr>
        <p:spPr>
          <a:xfrm>
            <a:off x="10339331" y="5667652"/>
            <a:ext cx="1325748" cy="369332"/>
          </a:xfrm>
          <a:prstGeom prst="rect">
            <a:avLst/>
          </a:prstGeom>
          <a:noFill/>
        </p:spPr>
        <p:txBody>
          <a:bodyPr wrap="none" rtlCol="0">
            <a:spAutoFit/>
          </a:bodyPr>
          <a:lstStyle/>
          <a:p>
            <a:r>
              <a:rPr lang="en-US" dirty="0"/>
              <a:t>Future work</a:t>
            </a:r>
          </a:p>
        </p:txBody>
      </p:sp>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1141" y="3516492"/>
            <a:ext cx="948262" cy="878723"/>
          </a:xfrm>
          <a:prstGeom prst="rect">
            <a:avLst/>
          </a:prstGeom>
        </p:spPr>
      </p:pic>
      <p:pic>
        <p:nvPicPr>
          <p:cNvPr id="77" name="Picture 7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9403" y="3621448"/>
            <a:ext cx="680133" cy="680133"/>
          </a:xfrm>
          <a:prstGeom prst="rect">
            <a:avLst/>
          </a:prstGeom>
        </p:spPr>
      </p:pic>
      <p:sp>
        <p:nvSpPr>
          <p:cNvPr id="79" name="Left-Right Arrow 78"/>
          <p:cNvSpPr/>
          <p:nvPr/>
        </p:nvSpPr>
        <p:spPr>
          <a:xfrm rot="6863330">
            <a:off x="2296820" y="4332978"/>
            <a:ext cx="504000" cy="216000"/>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297375" y="1704128"/>
            <a:ext cx="1093426" cy="249340"/>
            <a:chOff x="3721570" y="1920125"/>
            <a:chExt cx="1093426" cy="249340"/>
          </a:xfrm>
        </p:grpSpPr>
        <p:sp>
          <p:nvSpPr>
            <p:cNvPr id="80" name="Right Arrow 79"/>
            <p:cNvSpPr/>
            <p:nvPr/>
          </p:nvSpPr>
          <p:spPr>
            <a:xfrm>
              <a:off x="4262781" y="1920125"/>
              <a:ext cx="552215" cy="2493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p:cNvSpPr/>
            <p:nvPr/>
          </p:nvSpPr>
          <p:spPr>
            <a:xfrm rot="10800000">
              <a:off x="3721570" y="1920125"/>
              <a:ext cx="552215" cy="24934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9802517" y="6090762"/>
            <a:ext cx="536814" cy="249340"/>
            <a:chOff x="3721570" y="1920125"/>
            <a:chExt cx="1093426" cy="249340"/>
          </a:xfrm>
        </p:grpSpPr>
        <p:sp>
          <p:nvSpPr>
            <p:cNvPr id="84" name="Right Arrow 83"/>
            <p:cNvSpPr/>
            <p:nvPr/>
          </p:nvSpPr>
          <p:spPr>
            <a:xfrm>
              <a:off x="4262781" y="1920125"/>
              <a:ext cx="552215" cy="2493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p:cNvSpPr/>
            <p:nvPr/>
          </p:nvSpPr>
          <p:spPr>
            <a:xfrm rot="10800000">
              <a:off x="3721570" y="1920125"/>
              <a:ext cx="552215" cy="24934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p:cNvSpPr txBox="1"/>
          <p:nvPr/>
        </p:nvSpPr>
        <p:spPr>
          <a:xfrm>
            <a:off x="10339331" y="6059916"/>
            <a:ext cx="1958934" cy="830997"/>
          </a:xfrm>
          <a:prstGeom prst="rect">
            <a:avLst/>
          </a:prstGeom>
          <a:noFill/>
        </p:spPr>
        <p:txBody>
          <a:bodyPr wrap="none" rtlCol="0">
            <a:spAutoFit/>
          </a:bodyPr>
          <a:lstStyle/>
          <a:p>
            <a:r>
              <a:rPr lang="en-US" sz="1200" dirty="0"/>
              <a:t>In progress: communication </a:t>
            </a:r>
          </a:p>
          <a:p>
            <a:r>
              <a:rPr lang="en-US" sz="1200" dirty="0"/>
              <a:t>with other solar panels</a:t>
            </a:r>
          </a:p>
          <a:p>
            <a:r>
              <a:rPr lang="en-US" sz="1200" dirty="0"/>
              <a:t>Future: communication </a:t>
            </a:r>
          </a:p>
          <a:p>
            <a:r>
              <a:rPr lang="en-US" sz="1200" dirty="0"/>
              <a:t>with other systems (wind)</a:t>
            </a:r>
          </a:p>
        </p:txBody>
      </p:sp>
      <p:pic>
        <p:nvPicPr>
          <p:cNvPr id="87" name="Picture 8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020665" y="2206251"/>
            <a:ext cx="2093753" cy="1310241"/>
          </a:xfrm>
          <a:prstGeom prst="rect">
            <a:avLst/>
          </a:prstGeom>
        </p:spPr>
      </p:pic>
    </p:spTree>
    <p:extLst>
      <p:ext uri="{BB962C8B-B14F-4D97-AF65-F5344CB8AC3E}">
        <p14:creationId xmlns:p14="http://schemas.microsoft.com/office/powerpoint/2010/main" val="85513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5429" y="0"/>
            <a:ext cx="6310170" cy="3587104"/>
          </a:xfrm>
          <a:prstGeom prst="rect">
            <a:avLst/>
          </a:prstGeom>
        </p:spPr>
      </p:pic>
      <p:sp>
        <p:nvSpPr>
          <p:cNvPr id="18" name="TextBox 17"/>
          <p:cNvSpPr txBox="1"/>
          <p:nvPr/>
        </p:nvSpPr>
        <p:spPr>
          <a:xfrm>
            <a:off x="9183909" y="663629"/>
            <a:ext cx="1156727" cy="300082"/>
          </a:xfrm>
          <a:prstGeom prst="rect">
            <a:avLst/>
          </a:prstGeom>
          <a:noFill/>
        </p:spPr>
        <p:txBody>
          <a:bodyPr wrap="none" rtlCol="0">
            <a:spAutoFit/>
          </a:bodyPr>
          <a:lstStyle/>
          <a:p>
            <a:r>
              <a:rPr lang="en-US" sz="1350" dirty="0"/>
              <a:t>Load example</a:t>
            </a:r>
          </a:p>
        </p:txBody>
      </p:sp>
      <p:sp>
        <p:nvSpPr>
          <p:cNvPr id="19" name="TextBox 18"/>
          <p:cNvSpPr txBox="1"/>
          <p:nvPr/>
        </p:nvSpPr>
        <p:spPr>
          <a:xfrm>
            <a:off x="9159928" y="2835725"/>
            <a:ext cx="1685077" cy="300082"/>
          </a:xfrm>
          <a:prstGeom prst="rect">
            <a:avLst/>
          </a:prstGeom>
          <a:noFill/>
        </p:spPr>
        <p:txBody>
          <a:bodyPr wrap="none" rtlCol="0">
            <a:spAutoFit/>
          </a:bodyPr>
          <a:lstStyle/>
          <a:p>
            <a:r>
              <a:rPr lang="en-US" sz="1350" dirty="0" err="1"/>
              <a:t>Wifi</a:t>
            </a:r>
            <a:r>
              <a:rPr lang="en-US" sz="1350" dirty="0"/>
              <a:t> communication</a:t>
            </a:r>
          </a:p>
        </p:txBody>
      </p:sp>
      <p:sp>
        <p:nvSpPr>
          <p:cNvPr id="20" name="TextBox 19"/>
          <p:cNvSpPr txBox="1"/>
          <p:nvPr/>
        </p:nvSpPr>
        <p:spPr>
          <a:xfrm>
            <a:off x="1278380" y="1361656"/>
            <a:ext cx="1527049" cy="715581"/>
          </a:xfrm>
          <a:prstGeom prst="rect">
            <a:avLst/>
          </a:prstGeom>
          <a:noFill/>
        </p:spPr>
        <p:txBody>
          <a:bodyPr wrap="square" rtlCol="0">
            <a:spAutoFit/>
          </a:bodyPr>
          <a:lstStyle/>
          <a:p>
            <a:r>
              <a:rPr lang="en-US" sz="1350" dirty="0"/>
              <a:t>Microcontroller</a:t>
            </a:r>
            <a:br>
              <a:rPr lang="en-US" sz="1350" dirty="0"/>
            </a:br>
            <a:r>
              <a:rPr lang="en-US" sz="1350" dirty="0"/>
              <a:t>to process data</a:t>
            </a:r>
            <a:br>
              <a:rPr lang="en-US" sz="1350" dirty="0"/>
            </a:br>
            <a:r>
              <a:rPr lang="en-US" sz="1350" dirty="0"/>
              <a:t>from sensors</a:t>
            </a:r>
          </a:p>
        </p:txBody>
      </p:sp>
      <p:sp>
        <p:nvSpPr>
          <p:cNvPr id="21" name="TextBox 20"/>
          <p:cNvSpPr txBox="1"/>
          <p:nvPr/>
        </p:nvSpPr>
        <p:spPr>
          <a:xfrm>
            <a:off x="1543648" y="3202177"/>
            <a:ext cx="1527049" cy="300082"/>
          </a:xfrm>
          <a:prstGeom prst="rect">
            <a:avLst/>
          </a:prstGeom>
          <a:noFill/>
        </p:spPr>
        <p:txBody>
          <a:bodyPr wrap="square" rtlCol="0">
            <a:spAutoFit/>
          </a:bodyPr>
          <a:lstStyle/>
          <a:p>
            <a:r>
              <a:rPr lang="en-US" sz="1350"/>
              <a:t>Current sensor</a:t>
            </a:r>
            <a:endParaRPr lang="en-US" sz="1350" dirty="0"/>
          </a:p>
        </p:txBody>
      </p:sp>
      <p:cxnSp>
        <p:nvCxnSpPr>
          <p:cNvPr id="22" name="Straight Arrow Connector 21"/>
          <p:cNvCxnSpPr/>
          <p:nvPr/>
        </p:nvCxnSpPr>
        <p:spPr>
          <a:xfrm flipV="1">
            <a:off x="2877210" y="2891980"/>
            <a:ext cx="1648295" cy="487875"/>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2805429" y="1719447"/>
            <a:ext cx="1503100" cy="691567"/>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8679051" y="963711"/>
            <a:ext cx="916532" cy="237917"/>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264630" y="3046969"/>
            <a:ext cx="1883348" cy="27636"/>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498097" y="4497458"/>
            <a:ext cx="2829621" cy="715581"/>
          </a:xfrm>
          <a:prstGeom prst="rect">
            <a:avLst/>
          </a:prstGeom>
          <a:noFill/>
        </p:spPr>
        <p:txBody>
          <a:bodyPr wrap="none" rtlCol="0">
            <a:spAutoFit/>
          </a:bodyPr>
          <a:lstStyle/>
          <a:p>
            <a:r>
              <a:rPr lang="en-US" sz="1350" dirty="0"/>
              <a:t>Real time</a:t>
            </a:r>
          </a:p>
          <a:p>
            <a:r>
              <a:rPr lang="en-US" sz="1350" dirty="0"/>
              <a:t>Parameters monitoring</a:t>
            </a:r>
          </a:p>
          <a:p>
            <a:r>
              <a:rPr lang="en-US" sz="1350" dirty="0"/>
              <a:t>Power Consumption, weather, </a:t>
            </a:r>
            <a:r>
              <a:rPr lang="en-US" sz="1350" dirty="0" err="1"/>
              <a:t>etc</a:t>
            </a:r>
            <a:r>
              <a:rPr lang="en-US" sz="1350" dirty="0"/>
              <a:t> </a:t>
            </a: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5429" y="3574740"/>
            <a:ext cx="6310170" cy="3283260"/>
          </a:xfrm>
          <a:prstGeom prst="rect">
            <a:avLst/>
          </a:prstGeom>
        </p:spPr>
      </p:pic>
      <p:cxnSp>
        <p:nvCxnSpPr>
          <p:cNvPr id="28" name="Straight Arrow Connector 27"/>
          <p:cNvCxnSpPr/>
          <p:nvPr/>
        </p:nvCxnSpPr>
        <p:spPr>
          <a:xfrm flipH="1">
            <a:off x="7919634" y="4736338"/>
            <a:ext cx="1566513" cy="889547"/>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92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82188" y="915062"/>
            <a:ext cx="1527049" cy="507831"/>
          </a:xfrm>
          <a:prstGeom prst="rect">
            <a:avLst/>
          </a:prstGeom>
          <a:noFill/>
        </p:spPr>
        <p:txBody>
          <a:bodyPr wrap="square" rtlCol="0">
            <a:spAutoFit/>
          </a:bodyPr>
          <a:lstStyle/>
          <a:p>
            <a:r>
              <a:rPr lang="en-US" sz="1350" dirty="0"/>
              <a:t>Weather data</a:t>
            </a:r>
          </a:p>
          <a:p>
            <a:r>
              <a:rPr lang="en-US" sz="1350" dirty="0"/>
              <a:t>Forecast</a:t>
            </a:r>
          </a:p>
        </p:txBody>
      </p:sp>
      <p:pic>
        <p:nvPicPr>
          <p:cNvPr id="15" name="Picture 14"/>
          <p:cNvPicPr>
            <a:picLocks noChangeAspect="1"/>
          </p:cNvPicPr>
          <p:nvPr/>
        </p:nvPicPr>
        <p:blipFill>
          <a:blip r:embed="rId3"/>
          <a:stretch>
            <a:fillRect/>
          </a:stretch>
        </p:blipFill>
        <p:spPr>
          <a:xfrm>
            <a:off x="2928474" y="0"/>
            <a:ext cx="7141620" cy="4463512"/>
          </a:xfrm>
          <a:prstGeom prst="rect">
            <a:avLst/>
          </a:prstGeom>
        </p:spPr>
      </p:pic>
      <p:cxnSp>
        <p:nvCxnSpPr>
          <p:cNvPr id="16" name="Straight Arrow Connector 15"/>
          <p:cNvCxnSpPr/>
          <p:nvPr/>
        </p:nvCxnSpPr>
        <p:spPr>
          <a:xfrm>
            <a:off x="2261386" y="1422893"/>
            <a:ext cx="1231647" cy="780371"/>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9417" y="4159571"/>
            <a:ext cx="2117792" cy="507831"/>
          </a:xfrm>
          <a:prstGeom prst="rect">
            <a:avLst/>
          </a:prstGeom>
          <a:noFill/>
        </p:spPr>
        <p:txBody>
          <a:bodyPr wrap="square" rtlCol="0">
            <a:spAutoFit/>
          </a:bodyPr>
          <a:lstStyle/>
          <a:p>
            <a:r>
              <a:rPr lang="en-US" sz="1350" dirty="0"/>
              <a:t>Consumption system (LED </a:t>
            </a:r>
            <a:r>
              <a:rPr lang="en-US" sz="1350"/>
              <a:t>strip)</a:t>
            </a:r>
            <a:endParaRPr lang="en-US" sz="1350" dirty="0"/>
          </a:p>
        </p:txBody>
      </p:sp>
      <p:pic>
        <p:nvPicPr>
          <p:cNvPr id="27" name="Picture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8474" y="3008253"/>
            <a:ext cx="8768226" cy="4726582"/>
          </a:xfrm>
          <a:prstGeom prst="rect">
            <a:avLst/>
          </a:prstGeom>
        </p:spPr>
      </p:pic>
      <p:cxnSp>
        <p:nvCxnSpPr>
          <p:cNvPr id="24" name="Straight Arrow Connector 23"/>
          <p:cNvCxnSpPr/>
          <p:nvPr/>
        </p:nvCxnSpPr>
        <p:spPr>
          <a:xfrm>
            <a:off x="2709237" y="4572674"/>
            <a:ext cx="959407" cy="562046"/>
          </a:xfrm>
          <a:prstGeom prst="straightConnector1">
            <a:avLst/>
          </a:pr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0940" y="5399146"/>
            <a:ext cx="2568297" cy="954107"/>
          </a:xfrm>
          <a:prstGeom prst="rect">
            <a:avLst/>
          </a:prstGeom>
        </p:spPr>
        <p:txBody>
          <a:bodyPr wrap="square">
            <a:spAutoFit/>
          </a:bodyPr>
          <a:lstStyle/>
          <a:p>
            <a:r>
              <a:rPr lang="en-US" dirty="0"/>
              <a:t>receives requests based on energy prediction output (weather forecast within the next 5 days, in 3 </a:t>
            </a:r>
            <a:r>
              <a:rPr lang="en-US" dirty="0" err="1"/>
              <a:t>hrs</a:t>
            </a:r>
            <a:r>
              <a:rPr lang="en-US" dirty="0"/>
              <a:t> intervals)</a:t>
            </a:r>
          </a:p>
        </p:txBody>
      </p:sp>
    </p:spTree>
    <p:extLst>
      <p:ext uri="{BB962C8B-B14F-4D97-AF65-F5344CB8AC3E}">
        <p14:creationId xmlns:p14="http://schemas.microsoft.com/office/powerpoint/2010/main" val="84325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0" y="7318"/>
            <a:ext cx="12192000" cy="1325563"/>
          </a:xfrm>
          <a:prstGeom prst="rect">
            <a:avLst/>
          </a:prstGeom>
          <a:solidFill>
            <a:srgbClr val="9FD15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fr-FR"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40" name="Google Shape;140;p20"/>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41" name="Google Shape;141;p20"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sp>
        <p:nvSpPr>
          <p:cNvPr id="142" name="Google Shape;142;p20"/>
          <p:cNvSpPr txBox="1"/>
          <p:nvPr/>
        </p:nvSpPr>
        <p:spPr>
          <a:xfrm>
            <a:off x="1397100" y="3816473"/>
            <a:ext cx="1763100" cy="228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El-</a:t>
            </a:r>
            <a:r>
              <a:rPr lang="en-CA" sz="1200" dirty="0" err="1">
                <a:solidFill>
                  <a:srgbClr val="656E77"/>
                </a:solidFill>
                <a:latin typeface="Roboto"/>
                <a:ea typeface="Roboto"/>
                <a:cs typeface="Roboto"/>
                <a:sym typeface="Roboto"/>
              </a:rPr>
              <a:t>chami</a:t>
            </a:r>
            <a:endParaRPr lang="en-CA" sz="1200" dirty="0">
              <a:latin typeface="Roboto"/>
              <a:ea typeface="Roboto"/>
              <a:cs typeface="Roboto"/>
              <a:sym typeface="Roboto"/>
            </a:endParaRPr>
          </a:p>
          <a:p>
            <a:pPr marL="0" marR="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Ibrahim		</a:t>
            </a:r>
          </a:p>
        </p:txBody>
      </p:sp>
      <p:sp>
        <p:nvSpPr>
          <p:cNvPr id="145" name="Google Shape;145;p20"/>
          <p:cNvSpPr/>
          <p:nvPr/>
        </p:nvSpPr>
        <p:spPr>
          <a:xfrm>
            <a:off x="0" y="6243935"/>
            <a:ext cx="12192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900">
                <a:solidFill>
                  <a:schemeClr val="dk1"/>
                </a:solidFill>
                <a:highlight>
                  <a:srgbClr val="FFFFFF"/>
                </a:highlight>
                <a:latin typeface="Roboto"/>
                <a:ea typeface="Roboto"/>
                <a:cs typeface="Roboto"/>
                <a:sym typeface="Roboto"/>
              </a:rPr>
              <a:t>The personal data collected about the participants is obligatory for the treatment of their participation in the contest. In the absence of communication of these data, your participation could not be taken into account. They are exclusively intended for </a:t>
            </a:r>
            <a:r>
              <a:rPr lang="en-CA" sz="900" err="1">
                <a:solidFill>
                  <a:schemeClr val="dk1"/>
                </a:solidFill>
                <a:highlight>
                  <a:srgbClr val="FFFFFF"/>
                </a:highlight>
                <a:latin typeface="Roboto"/>
                <a:ea typeface="Roboto"/>
                <a:cs typeface="Roboto"/>
                <a:sym typeface="Roboto"/>
              </a:rPr>
              <a:t>Agorize</a:t>
            </a:r>
            <a:r>
              <a:rPr lang="en-CA" sz="900">
                <a:solidFill>
                  <a:schemeClr val="dk1"/>
                </a:solidFill>
                <a:highlight>
                  <a:srgbClr val="FFFFFF"/>
                </a:highlight>
                <a:latin typeface="Roboto"/>
                <a:ea typeface="Roboto"/>
                <a:cs typeface="Roboto"/>
                <a:sym typeface="Roboto"/>
              </a:rPr>
              <a:t>, responsible for processing. In accordance with the Data Protection Act, you have the right to access and rectify your data, as well as a right to object for legitimate reasons with </a:t>
            </a:r>
            <a:r>
              <a:rPr lang="en-CA" sz="900" err="1">
                <a:solidFill>
                  <a:schemeClr val="dk1"/>
                </a:solidFill>
                <a:highlight>
                  <a:srgbClr val="FFFFFF"/>
                </a:highlight>
                <a:latin typeface="Roboto"/>
                <a:ea typeface="Roboto"/>
                <a:cs typeface="Roboto"/>
                <a:sym typeface="Roboto"/>
              </a:rPr>
              <a:t>Agorize</a:t>
            </a:r>
            <a:r>
              <a:rPr lang="en-CA" sz="900">
                <a:solidFill>
                  <a:schemeClr val="dk1"/>
                </a:solidFill>
                <a:highlight>
                  <a:srgbClr val="FFFFFF"/>
                </a:highlight>
                <a:latin typeface="Roboto"/>
                <a:ea typeface="Roboto"/>
                <a:cs typeface="Roboto"/>
                <a:sym typeface="Roboto"/>
              </a:rPr>
              <a:t>, 34 rue du Faubourg Saint Antoine, 75012 Paris, by mail accompanied by a copy of any signed identity document.</a:t>
            </a:r>
            <a:endParaRPr lang="en-CA" sz="900">
              <a:solidFill>
                <a:schemeClr val="dk1"/>
              </a:solidFill>
              <a:latin typeface="Roboto"/>
              <a:ea typeface="Roboto"/>
              <a:cs typeface="Roboto"/>
              <a:sym typeface="Roboto"/>
            </a:endParaRPr>
          </a:p>
        </p:txBody>
      </p:sp>
      <p:sp>
        <p:nvSpPr>
          <p:cNvPr id="147" name="Google Shape;147;p20"/>
          <p:cNvSpPr txBox="1"/>
          <p:nvPr/>
        </p:nvSpPr>
        <p:spPr>
          <a:xfrm>
            <a:off x="9393825" y="3820624"/>
            <a:ext cx="1763100" cy="223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656E77"/>
              </a:buClr>
              <a:buSzPts val="1200"/>
              <a:buFont typeface="Arial"/>
              <a:buNone/>
            </a:pPr>
            <a:endParaRPr lang="en-CA" sz="1200" dirty="0">
              <a:solidFill>
                <a:srgbClr val="656E77"/>
              </a:solidFill>
              <a:latin typeface="Roboto"/>
              <a:ea typeface="Roboto"/>
              <a:cs typeface="Roboto"/>
              <a:sym typeface="Roboto"/>
            </a:endParaRPr>
          </a:p>
        </p:txBody>
      </p:sp>
      <p:pic>
        <p:nvPicPr>
          <p:cNvPr id="148" name="Google Shape;148;p20" descr="http://nitewall.com/fr/images/default-profile.png"/>
          <p:cNvPicPr preferRelativeResize="0"/>
          <p:nvPr/>
        </p:nvPicPr>
        <p:blipFill rotWithShape="1">
          <a:blip r:embed="rId3">
            <a:alphaModFix/>
          </a:blip>
          <a:srcRect/>
          <a:stretch/>
        </p:blipFill>
        <p:spPr>
          <a:xfrm>
            <a:off x="5272843" y="1740821"/>
            <a:ext cx="1646313" cy="1648044"/>
          </a:xfrm>
          <a:prstGeom prst="ellipse">
            <a:avLst/>
          </a:prstGeom>
          <a:noFill/>
          <a:ln>
            <a:noFill/>
          </a:ln>
        </p:spPr>
      </p:pic>
      <p:sp>
        <p:nvSpPr>
          <p:cNvPr id="149" name="Google Shape;149;p20"/>
          <p:cNvSpPr txBox="1"/>
          <p:nvPr/>
        </p:nvSpPr>
        <p:spPr>
          <a:xfrm>
            <a:off x="5333233" y="3578076"/>
            <a:ext cx="1763100" cy="2790858"/>
          </a:xfrm>
          <a:prstGeom prst="rect">
            <a:avLst/>
          </a:prstGeom>
          <a:noFill/>
          <a:ln>
            <a:noFill/>
          </a:ln>
        </p:spPr>
        <p:txBody>
          <a:bodyPr spcFirstLastPara="1" wrap="square" lIns="91425" tIns="45700" rIns="91425" bIns="45700" anchor="t" anchorCtr="0">
            <a:noAutofit/>
          </a:bodyPr>
          <a:lstStyle/>
          <a:p>
            <a:pPr lvl="0">
              <a:buClr>
                <a:srgbClr val="656E77"/>
              </a:buClr>
              <a:buSzPts val="1200"/>
            </a:pPr>
            <a:r>
              <a:rPr lang="en-US" sz="1200" dirty="0">
                <a:solidFill>
                  <a:srgbClr val="656E77"/>
                </a:solidFill>
                <a:latin typeface="Roboto"/>
                <a:ea typeface="Roboto"/>
                <a:cs typeface="Roboto"/>
                <a:sym typeface="Roboto"/>
              </a:rPr>
              <a:t>SIVANATHAN</a:t>
            </a:r>
          </a:p>
          <a:p>
            <a:pPr lvl="0">
              <a:buClr>
                <a:srgbClr val="656E77"/>
              </a:buClr>
              <a:buSzPts val="1200"/>
            </a:pPr>
            <a:r>
              <a:rPr lang="en-US" sz="1200" dirty="0">
                <a:solidFill>
                  <a:srgbClr val="656E77"/>
                </a:solidFill>
                <a:latin typeface="Roboto"/>
                <a:ea typeface="Roboto"/>
                <a:cs typeface="Roboto"/>
                <a:sym typeface="Roboto"/>
              </a:rPr>
              <a:t>GOWRI</a:t>
            </a:r>
          </a:p>
          <a:p>
            <a:pPr lvl="0">
              <a:buClr>
                <a:srgbClr val="656E77"/>
              </a:buClr>
              <a:buSzPts val="1200"/>
            </a:pPr>
            <a:r>
              <a:rPr lang="en-US" sz="1200" dirty="0">
                <a:solidFill>
                  <a:srgbClr val="656E77"/>
                </a:solidFill>
                <a:latin typeface="Roboto"/>
                <a:ea typeface="Roboto"/>
                <a:cs typeface="Roboto"/>
                <a:sym typeface="Roboto"/>
              </a:rPr>
              <a:t>	</a:t>
            </a:r>
          </a:p>
          <a:p>
            <a:pPr lvl="0">
              <a:buClr>
                <a:srgbClr val="656E77"/>
              </a:buClr>
              <a:buSzPts val="1200"/>
            </a:pPr>
            <a:r>
              <a:rPr lang="en-US" sz="1200" dirty="0">
                <a:solidFill>
                  <a:srgbClr val="656E77"/>
                </a:solidFill>
                <a:latin typeface="Roboto"/>
                <a:ea typeface="Roboto"/>
                <a:cs typeface="Roboto"/>
                <a:sym typeface="Roboto"/>
              </a:rPr>
              <a:t>20	</a:t>
            </a:r>
          </a:p>
          <a:p>
            <a:pPr lvl="0">
              <a:buClr>
                <a:srgbClr val="656E77"/>
              </a:buClr>
              <a:buSzPts val="1200"/>
            </a:pPr>
            <a:r>
              <a:rPr lang="en-US" sz="1200" dirty="0">
                <a:solidFill>
                  <a:srgbClr val="656E77"/>
                </a:solidFill>
                <a:latin typeface="Roboto"/>
                <a:ea typeface="Roboto"/>
                <a:cs typeface="Roboto"/>
                <a:sym typeface="Roboto"/>
              </a:rPr>
              <a:t>HONOURS BUSINESS ADMINISTRATION </a:t>
            </a:r>
          </a:p>
          <a:p>
            <a:pPr lvl="0">
              <a:buClr>
                <a:srgbClr val="656E77"/>
              </a:buClr>
              <a:buSzPts val="1200"/>
            </a:pPr>
            <a:r>
              <a:rPr lang="en-US" sz="1200" dirty="0">
                <a:solidFill>
                  <a:srgbClr val="656E77"/>
                </a:solidFill>
                <a:latin typeface="Roboto"/>
                <a:ea typeface="Roboto"/>
                <a:cs typeface="Roboto"/>
                <a:sym typeface="Roboto"/>
              </a:rPr>
              <a:t>IVEY BUSINESS SCHOOL</a:t>
            </a:r>
          </a:p>
          <a:p>
            <a:pPr lvl="0">
              <a:buClr>
                <a:srgbClr val="656E77"/>
              </a:buClr>
              <a:buSzPts val="1200"/>
            </a:pPr>
            <a:r>
              <a:rPr lang="en-US" sz="1200" dirty="0">
                <a:solidFill>
                  <a:srgbClr val="656E77"/>
                </a:solidFill>
                <a:latin typeface="Roboto"/>
                <a:ea typeface="Roboto"/>
                <a:cs typeface="Roboto"/>
                <a:sym typeface="Roboto"/>
              </a:rPr>
              <a:t>GSIVANATHAN.HBA2020@IVEY.CA</a:t>
            </a:r>
          </a:p>
          <a:p>
            <a:pPr lvl="0">
              <a:buClr>
                <a:srgbClr val="656E77"/>
              </a:buClr>
              <a:buSzPts val="1200"/>
            </a:pPr>
            <a:r>
              <a:rPr lang="en-US" sz="1200" dirty="0">
                <a:solidFill>
                  <a:srgbClr val="656E77"/>
                </a:solidFill>
                <a:latin typeface="Roboto"/>
                <a:ea typeface="Roboto"/>
                <a:cs typeface="Roboto"/>
                <a:sym typeface="Roboto"/>
              </a:rPr>
              <a:t>416-625-4384</a:t>
            </a:r>
          </a:p>
          <a:p>
            <a:pPr lvl="0">
              <a:buClr>
                <a:srgbClr val="656E77"/>
              </a:buClr>
              <a:buSzPts val="1200"/>
            </a:pPr>
            <a:endParaRPr lang="en-US" sz="1200" dirty="0">
              <a:solidFill>
                <a:srgbClr val="656E77"/>
              </a:solidFill>
              <a:latin typeface="Roboto"/>
              <a:ea typeface="Roboto"/>
              <a:cs typeface="Roboto"/>
              <a:sym typeface="Roboto"/>
            </a:endParaRPr>
          </a:p>
          <a:p>
            <a:pPr lvl="0">
              <a:buClr>
                <a:srgbClr val="656E77"/>
              </a:buClr>
              <a:buSzPts val="1200"/>
            </a:pPr>
            <a:r>
              <a:rPr lang="en-US" sz="1200" dirty="0">
                <a:solidFill>
                  <a:srgbClr val="656E77"/>
                </a:solidFill>
                <a:latin typeface="Roboto"/>
                <a:ea typeface="Roboto"/>
                <a:cs typeface="Roboto"/>
                <a:sym typeface="Roboto"/>
              </a:rPr>
              <a:t>Problem-solver, storyteller, </a:t>
            </a:r>
          </a:p>
          <a:p>
            <a:pPr lvl="0">
              <a:buClr>
                <a:srgbClr val="656E77"/>
              </a:buClr>
              <a:buSzPts val="1200"/>
            </a:pPr>
            <a:r>
              <a:rPr lang="en-US" sz="1200" dirty="0">
                <a:solidFill>
                  <a:srgbClr val="656E77"/>
                </a:solidFill>
                <a:latin typeface="Roboto"/>
                <a:ea typeface="Roboto"/>
                <a:cs typeface="Roboto"/>
                <a:sym typeface="Roboto"/>
              </a:rPr>
              <a:t>&amp; digital native. </a:t>
            </a:r>
          </a:p>
          <a:p>
            <a:pPr marL="0" marR="0" lvl="0" indent="0" algn="l" rtl="0">
              <a:spcBef>
                <a:spcPts val="0"/>
              </a:spcBef>
              <a:spcAft>
                <a:spcPts val="0"/>
              </a:spcAft>
              <a:buClr>
                <a:srgbClr val="656E77"/>
              </a:buClr>
              <a:buSzPts val="1200"/>
              <a:buFont typeface="Arial"/>
              <a:buNone/>
            </a:pPr>
            <a:endParaRPr lang="en-CA" sz="1200" dirty="0">
              <a:solidFill>
                <a:srgbClr val="656E77"/>
              </a:solidFill>
              <a:latin typeface="Roboto"/>
              <a:ea typeface="Roboto"/>
              <a:cs typeface="Roboto"/>
              <a:sym typeface="Roboto"/>
            </a:endParaRPr>
          </a:p>
        </p:txBody>
      </p:sp>
      <p:pic>
        <p:nvPicPr>
          <p:cNvPr id="150" name="Google Shape;150;p20" descr="http://nitewall.com/fr/images/default-profile.png"/>
          <p:cNvPicPr preferRelativeResize="0"/>
          <p:nvPr/>
        </p:nvPicPr>
        <p:blipFill rotWithShape="1">
          <a:blip r:embed="rId3">
            <a:alphaModFix/>
          </a:blip>
          <a:srcRect/>
          <a:stretch/>
        </p:blipFill>
        <p:spPr>
          <a:xfrm>
            <a:off x="8941833" y="1689007"/>
            <a:ext cx="1646313" cy="1648044"/>
          </a:xfrm>
          <a:prstGeom prst="ellipse">
            <a:avLst/>
          </a:prstGeom>
          <a:noFill/>
          <a:ln>
            <a:noFill/>
          </a:ln>
        </p:spPr>
      </p:pic>
      <p:sp>
        <p:nvSpPr>
          <p:cNvPr id="151" name="Google Shape;151;p20"/>
          <p:cNvSpPr txBox="1"/>
          <p:nvPr/>
        </p:nvSpPr>
        <p:spPr>
          <a:xfrm>
            <a:off x="9034826" y="3693177"/>
            <a:ext cx="2122099" cy="223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SHAO</a:t>
            </a:r>
            <a:endParaRPr lang="en-CA" sz="1200" dirty="0">
              <a:solidFill>
                <a:schemeClr val="dk1"/>
              </a:solidFill>
              <a:latin typeface="Roboto"/>
              <a:ea typeface="Roboto"/>
              <a:cs typeface="Roboto"/>
              <a:sym typeface="Roboto"/>
            </a:endParaRP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YUHAN</a:t>
            </a: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	</a:t>
            </a:r>
            <a:endParaRPr lang="en-CA" sz="1200" dirty="0">
              <a:solidFill>
                <a:schemeClr val="dk1"/>
              </a:solidFill>
              <a:latin typeface="Roboto"/>
              <a:ea typeface="Roboto"/>
              <a:cs typeface="Roboto"/>
              <a:sym typeface="Roboto"/>
            </a:endParaRP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23	</a:t>
            </a:r>
            <a:endParaRPr lang="en-CA" sz="1200" dirty="0">
              <a:solidFill>
                <a:schemeClr val="dk1"/>
              </a:solidFill>
              <a:latin typeface="Roboto"/>
              <a:ea typeface="Roboto"/>
              <a:cs typeface="Roboto"/>
              <a:sym typeface="Roboto"/>
            </a:endParaRP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UNIVERSITY OF TORONTO</a:t>
            </a: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COMPUTER SCIENCE SPECIALIST</a:t>
            </a:r>
            <a:endParaRPr lang="en-CA" sz="1200" dirty="0">
              <a:solidFill>
                <a:schemeClr val="dk1"/>
              </a:solidFill>
              <a:latin typeface="Roboto"/>
              <a:ea typeface="Roboto"/>
              <a:cs typeface="Roboto"/>
              <a:sym typeface="Roboto"/>
            </a:endParaRPr>
          </a:p>
          <a:p>
            <a:pPr marL="0" lvl="0" indent="0" algn="l" rtl="0">
              <a:spcBef>
                <a:spcPts val="60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yuhan.shao@mail.utoronto.ca</a:t>
            </a:r>
            <a:endParaRPr lang="en-CA" sz="1200" dirty="0">
              <a:solidFill>
                <a:srgbClr val="656E77"/>
              </a:solidFill>
              <a:latin typeface="Roboto"/>
              <a:ea typeface="Roboto"/>
              <a:cs typeface="Roboto"/>
              <a:sym typeface="Roboto"/>
            </a:endParaRPr>
          </a:p>
          <a:p>
            <a:pPr marL="0" lvl="0" indent="0" algn="l" rtl="0">
              <a:spcBef>
                <a:spcPts val="60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647-809-7780</a:t>
            </a:r>
            <a:br>
              <a:rPr lang="en-CA" sz="1200" dirty="0">
                <a:solidFill>
                  <a:srgbClr val="656E77"/>
                </a:solidFill>
                <a:latin typeface="Roboto"/>
                <a:ea typeface="Roboto"/>
                <a:cs typeface="Roboto"/>
                <a:sym typeface="Roboto"/>
              </a:rPr>
            </a:br>
            <a:endParaRPr lang="en-CA" sz="1200" dirty="0">
              <a:solidFill>
                <a:schemeClr val="dk1"/>
              </a:solidFill>
              <a:latin typeface="Roboto"/>
              <a:ea typeface="Roboto"/>
              <a:cs typeface="Roboto"/>
              <a:sym typeface="Roboto"/>
            </a:endParaRPr>
          </a:p>
          <a:p>
            <a:pPr marL="0" marR="0" lvl="0" indent="0" algn="l" rtl="0">
              <a:spcBef>
                <a:spcPts val="0"/>
              </a:spcBef>
              <a:spcAft>
                <a:spcPts val="0"/>
              </a:spcAft>
              <a:buClr>
                <a:srgbClr val="656E77"/>
              </a:buClr>
              <a:buSzPts val="1200"/>
              <a:buFont typeface="Arial"/>
              <a:buNone/>
            </a:pPr>
            <a:endParaRPr lang="en-CA" sz="1200" dirty="0">
              <a:solidFill>
                <a:srgbClr val="656E7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p:nvPr/>
        </p:nvSpPr>
        <p:spPr>
          <a:xfrm>
            <a:off x="0" y="0"/>
            <a:ext cx="3304002" cy="6871252"/>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9FD1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5E2EF"/>
              </a:solidFill>
              <a:latin typeface="Calibri"/>
              <a:ea typeface="Calibri"/>
              <a:cs typeface="Calibri"/>
              <a:sym typeface="Calibri"/>
            </a:endParaRPr>
          </a:p>
        </p:txBody>
      </p:sp>
      <p:sp>
        <p:nvSpPr>
          <p:cNvPr id="95" name="Google Shape;95;p14"/>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96" name="Google Shape;96;p14"/>
          <p:cNvSpPr txBox="1"/>
          <p:nvPr/>
        </p:nvSpPr>
        <p:spPr>
          <a:xfrm>
            <a:off x="3415300" y="492000"/>
            <a:ext cx="8635800" cy="636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7F7F7F"/>
              </a:buClr>
              <a:buSzPts val="1600"/>
              <a:buFont typeface="Arial"/>
              <a:buNone/>
            </a:pPr>
            <a:r>
              <a:rPr lang="fr-FR" sz="1600" b="1" dirty="0" err="1">
                <a:solidFill>
                  <a:srgbClr val="7F7F7F"/>
                </a:solidFill>
                <a:latin typeface="Roboto"/>
                <a:ea typeface="Roboto"/>
                <a:cs typeface="Roboto"/>
                <a:sym typeface="Roboto"/>
              </a:rPr>
              <a:t>Dear</a:t>
            </a:r>
            <a:r>
              <a:rPr lang="fr-FR" sz="1600" b="1" dirty="0">
                <a:solidFill>
                  <a:srgbClr val="7F7F7F"/>
                </a:solidFill>
                <a:latin typeface="Roboto"/>
                <a:ea typeface="Roboto"/>
                <a:cs typeface="Roboto"/>
                <a:sym typeface="Roboto"/>
              </a:rPr>
              <a:t> Participants,</a:t>
            </a:r>
            <a:endParaRPr dirty="0">
              <a:latin typeface="Roboto"/>
              <a:ea typeface="Roboto"/>
              <a:cs typeface="Roboto"/>
              <a:sym typeface="Roboto"/>
            </a:endParaRPr>
          </a:p>
          <a:p>
            <a:pPr marL="0" marR="0" lvl="0" indent="0" algn="l" rtl="0">
              <a:spcBef>
                <a:spcPts val="0"/>
              </a:spcBef>
              <a:spcAft>
                <a:spcPts val="0"/>
              </a:spcAft>
              <a:buClr>
                <a:schemeClr val="dk1"/>
              </a:buClr>
              <a:buSzPts val="1600"/>
              <a:buFont typeface="Arial"/>
              <a:buNone/>
            </a:pPr>
            <a:endParaRPr lang="en-CA" sz="1600" dirty="0">
              <a:solidFill>
                <a:srgbClr val="4277AD"/>
              </a:solidFill>
              <a:latin typeface="Roboto"/>
              <a:ea typeface="Roboto"/>
              <a:cs typeface="Roboto"/>
              <a:sym typeface="Roboto"/>
            </a:endParaRPr>
          </a:p>
          <a:p>
            <a:pPr marL="0" marR="0" lvl="0" indent="0" algn="l" rtl="0">
              <a:spcBef>
                <a:spcPts val="320"/>
              </a:spcBef>
              <a:spcAft>
                <a:spcPts val="0"/>
              </a:spcAft>
              <a:buClr>
                <a:srgbClr val="7F7F7F"/>
              </a:buClr>
              <a:buSzPts val="1600"/>
              <a:buFont typeface="Arial"/>
              <a:buNone/>
            </a:pPr>
            <a:r>
              <a:rPr lang="en-CA" sz="1600" dirty="0">
                <a:solidFill>
                  <a:srgbClr val="7F7F7F"/>
                </a:solidFill>
                <a:latin typeface="Roboto"/>
                <a:ea typeface="Roboto"/>
                <a:cs typeface="Roboto"/>
                <a:sym typeface="Roboto"/>
              </a:rPr>
              <a:t>It’s time to present your project and your team in a </a:t>
            </a:r>
            <a:r>
              <a:rPr lang="en-CA" sz="1600" b="1" dirty="0">
                <a:solidFill>
                  <a:srgbClr val="9FD152"/>
                </a:solidFill>
                <a:latin typeface="Roboto"/>
                <a:ea typeface="Roboto"/>
                <a:cs typeface="Roboto"/>
                <a:sym typeface="Roboto"/>
              </a:rPr>
              <a:t>10 slides maximum</a:t>
            </a:r>
            <a:r>
              <a:rPr lang="en-CA" sz="1600" dirty="0">
                <a:solidFill>
                  <a:srgbClr val="7F7F7F"/>
                </a:solidFill>
                <a:latin typeface="Roboto"/>
                <a:ea typeface="Roboto"/>
                <a:cs typeface="Roboto"/>
                <a:sym typeface="Roboto"/>
              </a:rPr>
              <a:t>.</a:t>
            </a:r>
            <a:r>
              <a:rPr lang="en-CA" sz="1600" b="1" dirty="0">
                <a:solidFill>
                  <a:srgbClr val="00468E"/>
                </a:solidFill>
                <a:latin typeface="Roboto"/>
                <a:ea typeface="Roboto"/>
                <a:cs typeface="Roboto"/>
                <a:sym typeface="Roboto"/>
              </a:rPr>
              <a:t> </a:t>
            </a:r>
            <a:r>
              <a:rPr lang="en-CA" sz="1600" dirty="0">
                <a:solidFill>
                  <a:srgbClr val="7F7F7F"/>
                </a:solidFill>
                <a:latin typeface="Roboto"/>
                <a:ea typeface="Roboto"/>
                <a:cs typeface="Roboto"/>
                <a:sym typeface="Roboto"/>
              </a:rPr>
              <a:t>You may also include other </a:t>
            </a:r>
            <a:r>
              <a:rPr lang="en-CA" sz="1600" b="1" dirty="0">
                <a:solidFill>
                  <a:srgbClr val="9FD152"/>
                </a:solidFill>
                <a:latin typeface="Roboto"/>
                <a:ea typeface="Roboto"/>
                <a:cs typeface="Roboto"/>
                <a:sym typeface="Roboto"/>
              </a:rPr>
              <a:t>annexes</a:t>
            </a:r>
            <a:r>
              <a:rPr lang="en-CA" sz="1600" dirty="0">
                <a:solidFill>
                  <a:srgbClr val="4277AD"/>
                </a:solidFill>
                <a:latin typeface="Roboto"/>
                <a:ea typeface="Roboto"/>
                <a:cs typeface="Roboto"/>
                <a:sym typeface="Roboto"/>
              </a:rPr>
              <a:t>.</a:t>
            </a:r>
            <a:r>
              <a:rPr lang="en-CA" sz="1600" dirty="0">
                <a:solidFill>
                  <a:srgbClr val="7F7F7F"/>
                </a:solidFill>
                <a:latin typeface="Roboto"/>
                <a:ea typeface="Roboto"/>
                <a:cs typeface="Roboto"/>
                <a:sym typeface="Roboto"/>
              </a:rPr>
              <a:t> Your presentation must include the following:</a:t>
            </a:r>
          </a:p>
          <a:p>
            <a:pPr marL="285750" marR="0" lvl="0" indent="-285750" algn="l" rtl="0">
              <a:spcBef>
                <a:spcPts val="1200"/>
              </a:spcBef>
              <a:spcAft>
                <a:spcPts val="0"/>
              </a:spcAft>
              <a:buClr>
                <a:srgbClr val="656E77"/>
              </a:buClr>
              <a:buSzPts val="1600"/>
              <a:buFont typeface="Arial"/>
              <a:buChar char="•"/>
            </a:pPr>
            <a:r>
              <a:rPr lang="en-CA" sz="1600" dirty="0">
                <a:solidFill>
                  <a:srgbClr val="656E77"/>
                </a:solidFill>
                <a:latin typeface="Roboto"/>
                <a:ea typeface="Roboto"/>
                <a:cs typeface="Roboto"/>
                <a:sym typeface="Roboto"/>
              </a:rPr>
              <a:t>Problem statement and </a:t>
            </a:r>
            <a:r>
              <a:rPr lang="en-CA" sz="1600" b="1" dirty="0">
                <a:solidFill>
                  <a:srgbClr val="7F7F7F"/>
                </a:solidFill>
                <a:latin typeface="Roboto"/>
                <a:ea typeface="Roboto"/>
                <a:cs typeface="Roboto"/>
                <a:sym typeface="Roboto"/>
              </a:rPr>
              <a:t>summarized description of your proposed solution </a:t>
            </a:r>
            <a:r>
              <a:rPr lang="en-CA" sz="1600" dirty="0">
                <a:solidFill>
                  <a:srgbClr val="7F7F7F"/>
                </a:solidFill>
                <a:latin typeface="Roboto"/>
                <a:ea typeface="Roboto"/>
                <a:cs typeface="Roboto"/>
                <a:sym typeface="Roboto"/>
              </a:rPr>
              <a:t>and explain how it helps to solve one of the UN Sustainable Development Goals listed in the</a:t>
            </a:r>
            <a:r>
              <a:rPr lang="en-CA" sz="1600" dirty="0">
                <a:solidFill>
                  <a:srgbClr val="656E77"/>
                </a:solidFill>
                <a:latin typeface="Roboto"/>
                <a:ea typeface="Roboto"/>
                <a:cs typeface="Roboto"/>
                <a:sym typeface="Roboto"/>
              </a:rPr>
              <a:t> </a:t>
            </a:r>
            <a:r>
              <a:rPr lang="en-CA" sz="1600" b="1" dirty="0">
                <a:solidFill>
                  <a:srgbClr val="9FD152"/>
                </a:solidFill>
                <a:latin typeface="Roboto"/>
                <a:ea typeface="Roboto"/>
                <a:cs typeface="Roboto"/>
                <a:sym typeface="Roboto"/>
              </a:rPr>
              <a:t>Discover AI: Sustainable Life Challenge</a:t>
            </a:r>
            <a:r>
              <a:rPr lang="en-CA" sz="1600" dirty="0">
                <a:solidFill>
                  <a:srgbClr val="9FD152"/>
                </a:solidFill>
                <a:latin typeface="Roboto"/>
                <a:ea typeface="Roboto"/>
                <a:cs typeface="Roboto"/>
                <a:sym typeface="Roboto"/>
              </a:rPr>
              <a:t>.</a:t>
            </a:r>
          </a:p>
          <a:p>
            <a:pPr marL="285750" marR="0" lvl="0" indent="-285750" algn="l" rtl="0">
              <a:spcBef>
                <a:spcPts val="1200"/>
              </a:spcBef>
              <a:spcAft>
                <a:spcPts val="0"/>
              </a:spcAft>
              <a:buClr>
                <a:srgbClr val="656E77"/>
              </a:buClr>
              <a:buSzPts val="1600"/>
              <a:buFont typeface="Arial"/>
              <a:buChar char="•"/>
            </a:pPr>
            <a:r>
              <a:rPr lang="en-CA" sz="1600" dirty="0">
                <a:solidFill>
                  <a:srgbClr val="656E77"/>
                </a:solidFill>
                <a:latin typeface="Roboto"/>
                <a:ea typeface="Roboto"/>
                <a:cs typeface="Roboto"/>
                <a:sym typeface="Roboto"/>
              </a:rPr>
              <a:t>Indications of </a:t>
            </a:r>
            <a:r>
              <a:rPr lang="en-CA" sz="1600" b="1" dirty="0">
                <a:solidFill>
                  <a:srgbClr val="656E77"/>
                </a:solidFill>
                <a:latin typeface="Roboto"/>
                <a:ea typeface="Roboto"/>
                <a:cs typeface="Roboto"/>
                <a:sym typeface="Roboto"/>
              </a:rPr>
              <a:t>your target</a:t>
            </a:r>
            <a:r>
              <a:rPr lang="en-CA" sz="1600" dirty="0">
                <a:solidFill>
                  <a:srgbClr val="656E77"/>
                </a:solidFill>
                <a:latin typeface="Roboto"/>
                <a:ea typeface="Roboto"/>
                <a:cs typeface="Roboto"/>
                <a:sym typeface="Roboto"/>
              </a:rPr>
              <a:t> (typology, characteristics, demographic, market size etc.)</a:t>
            </a:r>
            <a:endParaRPr lang="en-CA" sz="1600" b="1" dirty="0">
              <a:solidFill>
                <a:srgbClr val="7F7F7F"/>
              </a:solidFill>
              <a:latin typeface="Roboto"/>
              <a:ea typeface="Roboto"/>
              <a:cs typeface="Roboto"/>
              <a:sym typeface="Roboto"/>
            </a:endParaRPr>
          </a:p>
          <a:p>
            <a:pPr marL="285750" marR="0" lvl="0" indent="-285750" algn="l" rtl="0">
              <a:spcBef>
                <a:spcPts val="1200"/>
              </a:spcBef>
              <a:spcAft>
                <a:spcPts val="0"/>
              </a:spcAft>
              <a:buClr>
                <a:srgbClr val="7F7F7F"/>
              </a:buClr>
              <a:buSzPts val="1600"/>
              <a:buFont typeface="Arial"/>
              <a:buChar char="•"/>
            </a:pPr>
            <a:r>
              <a:rPr lang="en-CA" sz="1600" dirty="0">
                <a:solidFill>
                  <a:srgbClr val="7F7F7F"/>
                </a:solidFill>
                <a:latin typeface="Roboto"/>
                <a:ea typeface="Roboto"/>
                <a:cs typeface="Roboto"/>
                <a:sym typeface="Roboto"/>
              </a:rPr>
              <a:t>A clear </a:t>
            </a:r>
            <a:r>
              <a:rPr lang="en-CA" sz="1600" b="1" dirty="0">
                <a:solidFill>
                  <a:srgbClr val="7F7F7F"/>
                </a:solidFill>
                <a:latin typeface="Roboto"/>
                <a:ea typeface="Roboto"/>
                <a:cs typeface="Roboto"/>
                <a:sym typeface="Roboto"/>
              </a:rPr>
              <a:t>implementation</a:t>
            </a:r>
            <a:r>
              <a:rPr lang="en-CA" sz="1600" dirty="0">
                <a:solidFill>
                  <a:srgbClr val="7F7F7F"/>
                </a:solidFill>
                <a:latin typeface="Roboto"/>
                <a:ea typeface="Roboto"/>
                <a:cs typeface="Roboto"/>
                <a:sym typeface="Roboto"/>
              </a:rPr>
              <a:t> </a:t>
            </a:r>
            <a:r>
              <a:rPr lang="en-CA" sz="1600" b="1" dirty="0">
                <a:solidFill>
                  <a:srgbClr val="7F7F7F"/>
                </a:solidFill>
                <a:latin typeface="Roboto"/>
                <a:ea typeface="Roboto"/>
                <a:cs typeface="Roboto"/>
                <a:sym typeface="Roboto"/>
              </a:rPr>
              <a:t>plan</a:t>
            </a:r>
            <a:r>
              <a:rPr lang="en-CA" sz="1600" dirty="0">
                <a:solidFill>
                  <a:srgbClr val="7F7F7F"/>
                </a:solidFill>
                <a:latin typeface="Roboto"/>
                <a:ea typeface="Roboto"/>
                <a:cs typeface="Roboto"/>
                <a:sym typeface="Roboto"/>
              </a:rPr>
              <a:t> of your solution’s technology &amp; architecture (data and tools used, architecture plan, etc.)</a:t>
            </a:r>
          </a:p>
          <a:p>
            <a:pPr marL="285750" marR="0" lvl="0" indent="-285750" algn="l" rtl="0">
              <a:spcBef>
                <a:spcPts val="1200"/>
              </a:spcBef>
              <a:spcAft>
                <a:spcPts val="0"/>
              </a:spcAft>
              <a:buClr>
                <a:srgbClr val="7F7F7F"/>
              </a:buClr>
              <a:buSzPts val="1800"/>
              <a:buFont typeface="Arial"/>
              <a:buChar char="•"/>
            </a:pPr>
            <a:r>
              <a:rPr lang="en-CA" sz="1600" b="1" dirty="0">
                <a:solidFill>
                  <a:srgbClr val="7F7F7F"/>
                </a:solidFill>
                <a:latin typeface="Roboto"/>
                <a:ea typeface="Roboto"/>
                <a:cs typeface="Roboto"/>
                <a:sym typeface="Roboto"/>
              </a:rPr>
              <a:t>The economic, social, or environmental benefits that your solution will bring to your indicated target audience/market </a:t>
            </a:r>
            <a:r>
              <a:rPr lang="en-CA" sz="1600" dirty="0">
                <a:solidFill>
                  <a:srgbClr val="7F7F7F"/>
                </a:solidFill>
                <a:latin typeface="Roboto"/>
                <a:ea typeface="Roboto"/>
                <a:cs typeface="Roboto"/>
                <a:sym typeface="Roboto"/>
              </a:rPr>
              <a:t> (depending on the selected category) </a:t>
            </a:r>
          </a:p>
          <a:p>
            <a:pPr marL="285750" marR="0" lvl="0" indent="-285750" algn="l" rtl="0">
              <a:spcBef>
                <a:spcPts val="1200"/>
              </a:spcBef>
              <a:spcAft>
                <a:spcPts val="0"/>
              </a:spcAft>
              <a:buClr>
                <a:srgbClr val="7F7F7F"/>
              </a:buClr>
              <a:buSzPts val="1800"/>
              <a:buFont typeface="Arial"/>
              <a:buChar char="•"/>
            </a:pPr>
            <a:r>
              <a:rPr lang="en-CA" sz="1600" dirty="0">
                <a:solidFill>
                  <a:srgbClr val="7F7F7F"/>
                </a:solidFill>
                <a:latin typeface="Roboto"/>
                <a:ea typeface="Roboto"/>
                <a:cs typeface="Roboto"/>
                <a:sym typeface="Roboto"/>
              </a:rPr>
              <a:t>A 1-slide </a:t>
            </a:r>
            <a:r>
              <a:rPr lang="en-CA" sz="1600" b="1" dirty="0">
                <a:solidFill>
                  <a:srgbClr val="7F7F7F"/>
                </a:solidFill>
                <a:latin typeface="Roboto"/>
                <a:ea typeface="Roboto"/>
                <a:cs typeface="Roboto"/>
                <a:sym typeface="Roboto"/>
              </a:rPr>
              <a:t>presentation of your team</a:t>
            </a:r>
            <a:r>
              <a:rPr lang="en-CA" sz="1600" dirty="0">
                <a:solidFill>
                  <a:srgbClr val="7F7F7F"/>
                </a:solidFill>
                <a:latin typeface="Roboto"/>
                <a:ea typeface="Roboto"/>
                <a:cs typeface="Roboto"/>
                <a:sym typeface="Roboto"/>
              </a:rPr>
              <a:t>, highlighting their each team member’s </a:t>
            </a:r>
            <a:r>
              <a:rPr lang="en-CA" sz="1600" b="1" dirty="0">
                <a:solidFill>
                  <a:srgbClr val="7F7F7F"/>
                </a:solidFill>
                <a:latin typeface="Roboto"/>
                <a:ea typeface="Roboto"/>
                <a:cs typeface="Roboto"/>
                <a:sym typeface="Roboto"/>
              </a:rPr>
              <a:t>skills &amp; background.</a:t>
            </a:r>
            <a:endParaRPr lang="en-CA" sz="1600" dirty="0">
              <a:solidFill>
                <a:srgbClr val="7F7F7F"/>
              </a:solidFill>
              <a:latin typeface="Roboto"/>
              <a:ea typeface="Roboto"/>
              <a:cs typeface="Roboto"/>
              <a:sym typeface="Roboto"/>
            </a:endParaRPr>
          </a:p>
          <a:p>
            <a:pPr marL="285750" marR="0" lvl="0" indent="-285750" algn="l" rtl="0">
              <a:spcBef>
                <a:spcPts val="1200"/>
              </a:spcBef>
              <a:spcAft>
                <a:spcPts val="0"/>
              </a:spcAft>
              <a:buClr>
                <a:srgbClr val="7F7F7F"/>
              </a:buClr>
              <a:buSzPts val="1800"/>
              <a:buFont typeface="Arial"/>
              <a:buChar char="•"/>
            </a:pPr>
            <a:r>
              <a:rPr lang="en-CA" sz="1600" dirty="0">
                <a:solidFill>
                  <a:srgbClr val="7F7F7F"/>
                </a:solidFill>
                <a:latin typeface="Roboto"/>
                <a:ea typeface="Roboto"/>
                <a:cs typeface="Roboto"/>
                <a:sym typeface="Roboto"/>
              </a:rPr>
              <a:t>Any other important details that will help understand your project (addendums are not mandatory but </a:t>
            </a:r>
            <a:r>
              <a:rPr lang="en-CA" sz="1600" b="1" dirty="0">
                <a:solidFill>
                  <a:srgbClr val="7F7F7F"/>
                </a:solidFill>
                <a:latin typeface="Roboto"/>
                <a:ea typeface="Roboto"/>
                <a:cs typeface="Roboto"/>
                <a:sym typeface="Roboto"/>
              </a:rPr>
              <a:t>highly recommended)</a:t>
            </a:r>
            <a:r>
              <a:rPr lang="en-CA" sz="1600" dirty="0">
                <a:solidFill>
                  <a:srgbClr val="7F7F7F"/>
                </a:solidFill>
                <a:latin typeface="Roboto"/>
                <a:ea typeface="Roboto"/>
                <a:cs typeface="Roboto"/>
                <a:sym typeface="Roboto"/>
              </a:rPr>
              <a:t>.</a:t>
            </a:r>
          </a:p>
          <a:p>
            <a:pPr marL="0" marR="0" lvl="0" indent="0" algn="l" rtl="0">
              <a:spcBef>
                <a:spcPts val="920"/>
              </a:spcBef>
              <a:spcAft>
                <a:spcPts val="0"/>
              </a:spcAft>
              <a:buClr>
                <a:srgbClr val="7F7F7F"/>
              </a:buClr>
              <a:buSzPts val="1600"/>
              <a:buFont typeface="Arial"/>
              <a:buNone/>
            </a:pPr>
            <a:r>
              <a:rPr lang="en-CA" sz="1600" dirty="0">
                <a:solidFill>
                  <a:srgbClr val="7F7F7F"/>
                </a:solidFill>
                <a:latin typeface="Roboto"/>
                <a:ea typeface="Roboto"/>
                <a:cs typeface="Roboto"/>
                <a:sym typeface="Roboto"/>
              </a:rPr>
              <a:t>You may change the </a:t>
            </a:r>
            <a:r>
              <a:rPr lang="en-CA" sz="1600" b="1" dirty="0">
                <a:solidFill>
                  <a:srgbClr val="7F7F7F"/>
                </a:solidFill>
                <a:latin typeface="Roboto"/>
                <a:ea typeface="Roboto"/>
                <a:cs typeface="Roboto"/>
                <a:sym typeface="Roboto"/>
              </a:rPr>
              <a:t>layout of these slides </a:t>
            </a:r>
            <a:r>
              <a:rPr lang="en-CA" sz="1600" dirty="0">
                <a:solidFill>
                  <a:srgbClr val="7F7F7F"/>
                </a:solidFill>
                <a:latin typeface="Roboto"/>
                <a:ea typeface="Roboto"/>
                <a:cs typeface="Roboto"/>
                <a:sym typeface="Roboto"/>
              </a:rPr>
              <a:t>if you believe it will help</a:t>
            </a:r>
            <a:r>
              <a:rPr lang="en-CA" sz="1600" b="1" dirty="0">
                <a:solidFill>
                  <a:srgbClr val="7F7F7F"/>
                </a:solidFill>
                <a:latin typeface="Roboto"/>
                <a:ea typeface="Roboto"/>
                <a:cs typeface="Roboto"/>
                <a:sym typeface="Roboto"/>
              </a:rPr>
              <a:t> sell your project to the selection committee.</a:t>
            </a:r>
          </a:p>
          <a:p>
            <a:pPr marL="0" lvl="0" indent="0" algn="l" rtl="0">
              <a:spcBef>
                <a:spcPts val="320"/>
              </a:spcBef>
              <a:spcAft>
                <a:spcPts val="0"/>
              </a:spcAft>
              <a:buNone/>
            </a:pPr>
            <a:endParaRPr sz="1600" b="1" dirty="0">
              <a:solidFill>
                <a:srgbClr val="00468E"/>
              </a:solidFill>
              <a:latin typeface="Helvetica Neue"/>
              <a:ea typeface="Helvetica Neue"/>
              <a:cs typeface="Helvetica Neue"/>
              <a:sym typeface="Helvetica Neue"/>
            </a:endParaRPr>
          </a:p>
          <a:p>
            <a:pPr marL="0" lvl="0" indent="0" algn="l" rtl="0">
              <a:spcBef>
                <a:spcPts val="320"/>
              </a:spcBef>
              <a:spcAft>
                <a:spcPts val="0"/>
              </a:spcAft>
              <a:buNone/>
            </a:pPr>
            <a:r>
              <a:rPr lang="en-CA" sz="1600" b="1" i="1" dirty="0">
                <a:solidFill>
                  <a:srgbClr val="9FD152"/>
                </a:solidFill>
                <a:latin typeface="Roboto"/>
                <a:ea typeface="Roboto"/>
                <a:cs typeface="Roboto"/>
                <a:sym typeface="Roboto"/>
              </a:rPr>
              <a:t>Please delete this slide before submitting your package.</a:t>
            </a:r>
          </a:p>
        </p:txBody>
      </p:sp>
      <p:sp>
        <p:nvSpPr>
          <p:cNvPr id="97" name="Google Shape;97;p14"/>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fr-FR" sz="3000">
                <a:solidFill>
                  <a:schemeClr val="lt1"/>
                </a:solidFill>
                <a:latin typeface="Roboto"/>
                <a:ea typeface="Roboto"/>
                <a:cs typeface="Roboto"/>
                <a:sym typeface="Roboto"/>
              </a:rPr>
              <a:t>PRE-SELECTION PACKAGE</a:t>
            </a:r>
            <a:br>
              <a:rPr lang="fr-FR" sz="1600" b="1" i="1" u="none" strike="noStrike" cap="none">
                <a:solidFill>
                  <a:schemeClr val="lt1"/>
                </a:solidFill>
                <a:latin typeface="Roboto"/>
                <a:ea typeface="Roboto"/>
                <a:cs typeface="Roboto"/>
                <a:sym typeface="Roboto"/>
              </a:rPr>
            </a:br>
            <a:endParaRPr sz="1600" b="1" i="1" u="none" strike="noStrike" cap="none">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fr-FR" sz="2000">
                <a:solidFill>
                  <a:schemeClr val="lt1"/>
                </a:solidFill>
                <a:latin typeface="Roboto"/>
                <a:ea typeface="Roboto"/>
                <a:cs typeface="Roboto"/>
                <a:sym typeface="Roboto"/>
              </a:rPr>
              <a:t>TIPS AND TRICKS</a:t>
            </a:r>
            <a:r>
              <a:rPr lang="fr-FR" sz="2000" i="0" u="none" strike="noStrike" cap="none">
                <a:solidFill>
                  <a:schemeClr val="lt1"/>
                </a:solidFill>
                <a:latin typeface="Roboto"/>
                <a:ea typeface="Roboto"/>
                <a:cs typeface="Roboto"/>
                <a:sym typeface="Roboto"/>
              </a:rPr>
              <a:t> </a:t>
            </a:r>
            <a:r>
              <a:rPr lang="fr-FR" sz="1600" i="0" u="none" strike="noStrike" cap="none">
                <a:solidFill>
                  <a:schemeClr val="lt1"/>
                </a:solidFill>
                <a:latin typeface="Roboto"/>
                <a:ea typeface="Roboto"/>
                <a:cs typeface="Roboto"/>
                <a:sym typeface="Roboto"/>
              </a:rPr>
              <a:t>(</a:t>
            </a:r>
            <a:r>
              <a:rPr lang="fr-FR" sz="1600">
                <a:solidFill>
                  <a:schemeClr val="lt1"/>
                </a:solidFill>
                <a:latin typeface="Roboto"/>
                <a:ea typeface="Roboto"/>
                <a:cs typeface="Roboto"/>
                <a:sym typeface="Roboto"/>
              </a:rPr>
              <a:t>1</a:t>
            </a:r>
            <a:r>
              <a:rPr lang="fr-FR" sz="1600" i="0" u="none" strike="noStrike" cap="none">
                <a:solidFill>
                  <a:schemeClr val="lt1"/>
                </a:solidFill>
                <a:latin typeface="Roboto"/>
                <a:ea typeface="Roboto"/>
                <a:cs typeface="Roboto"/>
                <a:sym typeface="Roboto"/>
              </a:rPr>
              <a:t>/2)</a:t>
            </a:r>
            <a:endParaRPr sz="1600" i="0" u="none" strike="noStrike" cap="none">
              <a:solidFill>
                <a:schemeClr val="lt1"/>
              </a:solidFill>
              <a:latin typeface="Roboto"/>
              <a:ea typeface="Roboto"/>
              <a:cs typeface="Roboto"/>
              <a:sym typeface="Roboto"/>
            </a:endParaRPr>
          </a:p>
        </p:txBody>
      </p:sp>
      <p:cxnSp>
        <p:nvCxnSpPr>
          <p:cNvPr id="98" name="Google Shape;98;p14"/>
          <p:cNvCxnSpPr/>
          <p:nvPr/>
        </p:nvCxnSpPr>
        <p:spPr>
          <a:xfrm>
            <a:off x="181416" y="1866350"/>
            <a:ext cx="24693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0" y="0"/>
            <a:ext cx="3304002" cy="6871252"/>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9FD1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FD152"/>
              </a:solidFill>
              <a:latin typeface="Calibri"/>
              <a:ea typeface="Calibri"/>
              <a:cs typeface="Calibri"/>
              <a:sym typeface="Calibri"/>
            </a:endParaRPr>
          </a:p>
        </p:txBody>
      </p:sp>
      <p:sp>
        <p:nvSpPr>
          <p:cNvPr id="104" name="Google Shape;104;p15"/>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05" name="Google Shape;105;p15"/>
          <p:cNvSpPr txBox="1"/>
          <p:nvPr/>
        </p:nvSpPr>
        <p:spPr>
          <a:xfrm>
            <a:off x="3440493" y="380826"/>
            <a:ext cx="8191800" cy="541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7F7F7F"/>
              </a:buClr>
              <a:buSzPts val="1600"/>
              <a:buFont typeface="Arial"/>
              <a:buNone/>
            </a:pPr>
            <a:r>
              <a:rPr lang="en-CA" dirty="0">
                <a:solidFill>
                  <a:srgbClr val="7F7F7F"/>
                </a:solidFill>
                <a:latin typeface="Roboto"/>
                <a:ea typeface="Roboto"/>
                <a:cs typeface="Roboto"/>
                <a:sym typeface="Roboto"/>
              </a:rPr>
              <a:t>As a reminder, evaluation criteria is:</a:t>
            </a:r>
          </a:p>
          <a:p>
            <a:pPr marL="127000" lvl="0">
              <a:spcBef>
                <a:spcPts val="1000"/>
              </a:spcBef>
              <a:buClr>
                <a:srgbClr val="7F7F7F"/>
              </a:buClr>
              <a:buSzPts val="1600"/>
            </a:pPr>
            <a:r>
              <a:rPr lang="fr-FR" b="1" dirty="0" err="1">
                <a:solidFill>
                  <a:srgbClr val="9FD152"/>
                </a:solidFill>
                <a:latin typeface="Roboto"/>
                <a:ea typeface="Roboto"/>
                <a:cs typeface="Roboto"/>
                <a:sym typeface="Roboto"/>
              </a:rPr>
              <a:t>Adherence</a:t>
            </a:r>
            <a:r>
              <a:rPr lang="fr-FR" b="1" dirty="0">
                <a:solidFill>
                  <a:srgbClr val="00468E"/>
                </a:solidFill>
                <a:latin typeface="Roboto"/>
                <a:ea typeface="Roboto"/>
                <a:cs typeface="Roboto"/>
                <a:sym typeface="Roboto"/>
              </a:rPr>
              <a:t> </a:t>
            </a:r>
            <a:r>
              <a:rPr lang="fr-FR" dirty="0">
                <a:solidFill>
                  <a:srgbClr val="7F7F7F"/>
                </a:solidFill>
                <a:latin typeface="Roboto"/>
                <a:ea typeface="Roboto"/>
                <a:cs typeface="Roboto"/>
                <a:sym typeface="Roboto"/>
              </a:rPr>
              <a:t>to the challenge topic </a:t>
            </a:r>
            <a:r>
              <a:rPr lang="en-CA" dirty="0">
                <a:solidFill>
                  <a:srgbClr val="7F7F7F"/>
                </a:solidFill>
                <a:latin typeface="Roboto"/>
                <a:ea typeface="Roboto"/>
                <a:cs typeface="Roboto"/>
                <a:sym typeface="Roboto"/>
              </a:rPr>
              <a:t>/ 4 points </a:t>
            </a:r>
          </a:p>
          <a:p>
            <a:pPr marL="171450" indent="-171450">
              <a:buFont typeface="Courier New" panose="02070309020205020404" pitchFamily="49" charset="0"/>
              <a:buChar char="o"/>
            </a:pPr>
            <a:r>
              <a:rPr lang="en-CA" sz="1200" i="1" dirty="0">
                <a:solidFill>
                  <a:schemeClr val="bg1">
                    <a:lumMod val="50000"/>
                  </a:schemeClr>
                </a:solidFill>
              </a:rPr>
              <a:t>Does the project adhere to one or more of the four categories of sustainable life (good health and well-being, quality education, sustainable cities and communities, and/or climate action?)</a:t>
            </a:r>
            <a:endParaRPr lang="en-CA" sz="1600" dirty="0">
              <a:solidFill>
                <a:srgbClr val="7F7F7F"/>
              </a:solidFill>
              <a:latin typeface="Roboto"/>
              <a:ea typeface="Roboto"/>
              <a:cs typeface="Roboto"/>
              <a:sym typeface="Roboto"/>
            </a:endParaRPr>
          </a:p>
          <a:p>
            <a:pPr marL="127000" marR="0" lvl="0" algn="l" rtl="0">
              <a:spcBef>
                <a:spcPts val="1000"/>
              </a:spcBef>
              <a:spcAft>
                <a:spcPts val="0"/>
              </a:spcAft>
              <a:buClr>
                <a:srgbClr val="7F7F7F"/>
              </a:buClr>
              <a:buSzPts val="1600"/>
            </a:pPr>
            <a:r>
              <a:rPr lang="en-CA" b="1" dirty="0">
                <a:solidFill>
                  <a:srgbClr val="9FD152"/>
                </a:solidFill>
                <a:latin typeface="Roboto"/>
                <a:ea typeface="Roboto"/>
                <a:cs typeface="Roboto"/>
                <a:sym typeface="Roboto"/>
              </a:rPr>
              <a:t>Originality/Innovation </a:t>
            </a:r>
            <a:r>
              <a:rPr lang="en-CA" dirty="0">
                <a:solidFill>
                  <a:srgbClr val="7F7F7F"/>
                </a:solidFill>
                <a:latin typeface="Roboto"/>
                <a:ea typeface="Roboto"/>
                <a:cs typeface="Roboto"/>
                <a:sym typeface="Roboto"/>
              </a:rPr>
              <a:t>/ 4 points </a:t>
            </a:r>
          </a:p>
          <a:p>
            <a:pPr marL="171450" indent="-171450">
              <a:buFont typeface="Courier New" panose="02070309020205020404" pitchFamily="49" charset="0"/>
              <a:buChar char="o"/>
            </a:pPr>
            <a:r>
              <a:rPr lang="en-CA" sz="1200" i="1" dirty="0">
                <a:solidFill>
                  <a:schemeClr val="bg1">
                    <a:lumMod val="50000"/>
                  </a:schemeClr>
                </a:solidFill>
              </a:rPr>
              <a:t>Does the project offer an original, innovative approach to addressing the selected problem?</a:t>
            </a:r>
          </a:p>
          <a:p>
            <a:pPr marL="171450" indent="-171450">
              <a:buFont typeface="Courier New" panose="02070309020205020404" pitchFamily="49" charset="0"/>
              <a:buChar char="o"/>
            </a:pPr>
            <a:r>
              <a:rPr lang="en-CA" sz="1200" i="1" dirty="0">
                <a:solidFill>
                  <a:schemeClr val="bg1">
                    <a:lumMod val="50000"/>
                  </a:schemeClr>
                </a:solidFill>
              </a:rPr>
              <a:t>Is the project ambitious or creative within the constraints of the challenge timeline?</a:t>
            </a:r>
            <a:endParaRPr lang="en-CA" sz="1600" dirty="0">
              <a:solidFill>
                <a:srgbClr val="7F7F7F"/>
              </a:solidFill>
              <a:latin typeface="Roboto"/>
              <a:ea typeface="Roboto"/>
              <a:cs typeface="Roboto"/>
              <a:sym typeface="Roboto"/>
            </a:endParaRPr>
          </a:p>
          <a:p>
            <a:pPr marL="127000" lvl="0">
              <a:spcBef>
                <a:spcPts val="1000"/>
              </a:spcBef>
              <a:buClr>
                <a:srgbClr val="7F7F7F"/>
              </a:buClr>
              <a:buSzPts val="1600"/>
            </a:pPr>
            <a:r>
              <a:rPr lang="fr-FR" b="1" dirty="0" err="1">
                <a:solidFill>
                  <a:srgbClr val="9FD152"/>
                </a:solidFill>
                <a:latin typeface="Roboto"/>
                <a:ea typeface="Roboto"/>
                <a:cs typeface="Roboto"/>
                <a:sym typeface="Roboto"/>
              </a:rPr>
              <a:t>Technical</a:t>
            </a:r>
            <a:r>
              <a:rPr lang="fr-FR" b="1" dirty="0">
                <a:solidFill>
                  <a:srgbClr val="9FD152"/>
                </a:solidFill>
                <a:latin typeface="Roboto"/>
                <a:ea typeface="Roboto"/>
                <a:cs typeface="Roboto"/>
                <a:sym typeface="Roboto"/>
              </a:rPr>
              <a:t> Excellence </a:t>
            </a:r>
            <a:r>
              <a:rPr lang="en-CA" dirty="0">
                <a:solidFill>
                  <a:srgbClr val="7F7F7F"/>
                </a:solidFill>
                <a:latin typeface="Roboto"/>
                <a:ea typeface="Roboto"/>
                <a:cs typeface="Roboto"/>
                <a:sym typeface="Roboto"/>
              </a:rPr>
              <a:t>/ 4 points</a:t>
            </a:r>
          </a:p>
          <a:p>
            <a:pPr marL="171450" indent="-171450">
              <a:buFont typeface="Courier New" panose="02070309020205020404" pitchFamily="49" charset="0"/>
              <a:buChar char="o"/>
            </a:pPr>
            <a:r>
              <a:rPr lang="en-CA" sz="1200" i="1" dirty="0">
                <a:solidFill>
                  <a:schemeClr val="bg1">
                    <a:lumMod val="50000"/>
                  </a:schemeClr>
                </a:solidFill>
                <a:latin typeface="+mn-lt"/>
              </a:rPr>
              <a:t>Does the team make effective and appropriate use of the major features of its chosen Microsoft platform(s)/technology?</a:t>
            </a:r>
          </a:p>
          <a:p>
            <a:pPr marL="171450" indent="-171450">
              <a:buFont typeface="Courier New" panose="02070309020205020404" pitchFamily="49" charset="0"/>
              <a:buChar char="o"/>
            </a:pPr>
            <a:r>
              <a:rPr lang="en-CA" sz="1200" i="1" dirty="0">
                <a:solidFill>
                  <a:schemeClr val="bg1">
                    <a:lumMod val="50000"/>
                  </a:schemeClr>
                </a:solidFill>
                <a:latin typeface="+mn-lt"/>
              </a:rPr>
              <a:t>Does the team effectively communicate how Microsoft’s technology is used to solve the selected challenge?</a:t>
            </a:r>
            <a:endParaRPr lang="en-CA" sz="1200" i="1" dirty="0">
              <a:solidFill>
                <a:schemeClr val="bg1">
                  <a:lumMod val="50000"/>
                </a:schemeClr>
              </a:solidFill>
              <a:latin typeface="+mn-lt"/>
              <a:ea typeface="Roboto"/>
              <a:cs typeface="Roboto"/>
              <a:sym typeface="Roboto"/>
            </a:endParaRPr>
          </a:p>
          <a:p>
            <a:pPr marL="127000" marR="0" lvl="0" algn="l" rtl="0">
              <a:spcBef>
                <a:spcPts val="1000"/>
              </a:spcBef>
              <a:spcAft>
                <a:spcPts val="0"/>
              </a:spcAft>
              <a:buClr>
                <a:srgbClr val="7F7F7F"/>
              </a:buClr>
              <a:buSzPts val="1600"/>
            </a:pPr>
            <a:r>
              <a:rPr lang="en-CA" b="1" dirty="0">
                <a:solidFill>
                  <a:srgbClr val="9FD152"/>
                </a:solidFill>
                <a:latin typeface="Roboto"/>
                <a:ea typeface="Roboto"/>
                <a:cs typeface="Roboto"/>
                <a:sym typeface="Roboto"/>
              </a:rPr>
              <a:t>Impact/Potential/Sustainability </a:t>
            </a:r>
            <a:r>
              <a:rPr lang="en-CA" dirty="0">
                <a:solidFill>
                  <a:srgbClr val="7F7F7F"/>
                </a:solidFill>
                <a:latin typeface="Roboto"/>
                <a:ea typeface="Roboto"/>
                <a:cs typeface="Roboto"/>
                <a:sym typeface="Roboto"/>
              </a:rPr>
              <a:t>/ 4 points </a:t>
            </a:r>
          </a:p>
          <a:p>
            <a:pPr marL="171450" indent="-171450">
              <a:buFont typeface="Courier New" panose="02070309020205020404" pitchFamily="49" charset="0"/>
              <a:buChar char="o"/>
            </a:pPr>
            <a:r>
              <a:rPr lang="en-CA" sz="1200" i="1" dirty="0">
                <a:solidFill>
                  <a:schemeClr val="bg1">
                    <a:lumMod val="50000"/>
                  </a:schemeClr>
                </a:solidFill>
              </a:rPr>
              <a:t>Does the project address a clear need, problem, or opportunity?</a:t>
            </a:r>
          </a:p>
          <a:p>
            <a:pPr marL="171450" indent="-171450">
              <a:buFont typeface="Courier New" panose="02070309020205020404" pitchFamily="49" charset="0"/>
              <a:buChar char="o"/>
            </a:pPr>
            <a:r>
              <a:rPr lang="en-CA" sz="1200" i="1" dirty="0">
                <a:solidFill>
                  <a:schemeClr val="bg1">
                    <a:lumMod val="50000"/>
                  </a:schemeClr>
                </a:solidFill>
              </a:rPr>
              <a:t>Does the project fit the needs of the problem it addresses</a:t>
            </a:r>
            <a:endParaRPr lang="en-CA" sz="1600" dirty="0">
              <a:solidFill>
                <a:srgbClr val="7F7F7F"/>
              </a:solidFill>
              <a:latin typeface="Roboto"/>
              <a:ea typeface="Roboto"/>
              <a:cs typeface="Roboto"/>
              <a:sym typeface="Roboto"/>
            </a:endParaRPr>
          </a:p>
          <a:p>
            <a:pPr marL="127000">
              <a:spcBef>
                <a:spcPts val="1000"/>
              </a:spcBef>
              <a:buClr>
                <a:srgbClr val="7F7F7F"/>
              </a:buClr>
              <a:buSzPts val="1600"/>
            </a:pPr>
            <a:r>
              <a:rPr lang="en-CA" b="1" dirty="0">
                <a:solidFill>
                  <a:srgbClr val="9FD152"/>
                </a:solidFill>
                <a:latin typeface="Roboto"/>
                <a:ea typeface="Roboto"/>
                <a:cs typeface="Roboto"/>
                <a:sym typeface="Roboto"/>
              </a:rPr>
              <a:t>Feasibility</a:t>
            </a:r>
            <a:r>
              <a:rPr lang="en-CA" b="1" dirty="0">
                <a:solidFill>
                  <a:srgbClr val="00468E"/>
                </a:solidFill>
                <a:latin typeface="Roboto"/>
                <a:ea typeface="Roboto"/>
                <a:cs typeface="Roboto"/>
                <a:sym typeface="Roboto"/>
              </a:rPr>
              <a:t> </a:t>
            </a:r>
            <a:r>
              <a:rPr lang="en-CA" dirty="0">
                <a:solidFill>
                  <a:srgbClr val="7F7F7F"/>
                </a:solidFill>
                <a:latin typeface="Roboto"/>
                <a:ea typeface="Roboto"/>
                <a:cs typeface="Roboto"/>
                <a:sym typeface="Roboto"/>
              </a:rPr>
              <a:t>/ 4 points </a:t>
            </a:r>
          </a:p>
          <a:p>
            <a:pPr marL="171450" indent="-171450">
              <a:buFont typeface="Courier New" panose="02070309020205020404" pitchFamily="49" charset="0"/>
              <a:buChar char="o"/>
            </a:pPr>
            <a:r>
              <a:rPr lang="en-CA" sz="1200" i="1" dirty="0">
                <a:solidFill>
                  <a:schemeClr val="bg1">
                    <a:lumMod val="50000"/>
                  </a:schemeClr>
                </a:solidFill>
              </a:rPr>
              <a:t>Does the team have a credible plan for implementing their proposed solution, including a project plan, resources required, and other factors?</a:t>
            </a:r>
          </a:p>
          <a:p>
            <a:pPr marL="171450" indent="-171450">
              <a:buFont typeface="Courier New" panose="02070309020205020404" pitchFamily="49" charset="0"/>
              <a:buChar char="o"/>
            </a:pPr>
            <a:r>
              <a:rPr lang="en-CA" sz="1200" i="1" dirty="0">
                <a:solidFill>
                  <a:schemeClr val="bg1">
                    <a:lumMod val="50000"/>
                  </a:schemeClr>
                </a:solidFill>
              </a:rPr>
              <a:t>Does the solution have a good product/market fit?</a:t>
            </a:r>
          </a:p>
        </p:txBody>
      </p:sp>
      <p:sp>
        <p:nvSpPr>
          <p:cNvPr id="106" name="Google Shape;106;p15"/>
          <p:cNvSpPr txBox="1"/>
          <p:nvPr/>
        </p:nvSpPr>
        <p:spPr>
          <a:xfrm>
            <a:off x="3556200" y="4789058"/>
            <a:ext cx="8635800" cy="217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endParaRPr sz="1600" dirty="0">
              <a:solidFill>
                <a:srgbClr val="7F7F7F"/>
              </a:solidFill>
              <a:latin typeface="Roboto"/>
              <a:ea typeface="Roboto"/>
              <a:cs typeface="Roboto"/>
              <a:sym typeface="Roboto"/>
            </a:endParaRPr>
          </a:p>
          <a:p>
            <a:pPr marL="0" marR="0" lvl="0" indent="0" algn="l" rtl="0">
              <a:spcBef>
                <a:spcPts val="320"/>
              </a:spcBef>
              <a:spcAft>
                <a:spcPts val="0"/>
              </a:spcAft>
              <a:buClr>
                <a:srgbClr val="7F7F7F"/>
              </a:buClr>
              <a:buSzPts val="1600"/>
              <a:buFont typeface="Arial"/>
              <a:buNone/>
            </a:pPr>
            <a:r>
              <a:rPr lang="en-CA" sz="1200" b="1" dirty="0">
                <a:solidFill>
                  <a:srgbClr val="9FD152"/>
                </a:solidFill>
                <a:latin typeface="Roboto"/>
                <a:ea typeface="Roboto"/>
                <a:cs typeface="Roboto"/>
                <a:sym typeface="Roboto"/>
              </a:rPr>
              <a:t>Tips to set you up for success:</a:t>
            </a:r>
            <a:endParaRPr lang="en-CA" sz="1200" dirty="0">
              <a:solidFill>
                <a:srgbClr val="9FD152"/>
              </a:solidFill>
              <a:latin typeface="Roboto"/>
              <a:ea typeface="Roboto"/>
              <a:cs typeface="Roboto"/>
              <a:sym typeface="Roboto"/>
            </a:endParaRPr>
          </a:p>
          <a:p>
            <a:pPr marL="457200" marR="0" lvl="0" indent="-330200" algn="l" rtl="0">
              <a:spcBef>
                <a:spcPts val="1000"/>
              </a:spcBef>
              <a:spcAft>
                <a:spcPts val="0"/>
              </a:spcAft>
              <a:buClr>
                <a:srgbClr val="7F7F7F"/>
              </a:buClr>
              <a:buSzPts val="1600"/>
              <a:buFont typeface="Arial" panose="020B0604020202020204" pitchFamily="34" charset="0"/>
              <a:buChar char="•"/>
            </a:pPr>
            <a:r>
              <a:rPr lang="en-CA" sz="1200" dirty="0">
                <a:solidFill>
                  <a:srgbClr val="7F7F7F"/>
                </a:solidFill>
                <a:latin typeface="Roboto"/>
                <a:ea typeface="Roboto"/>
                <a:cs typeface="Roboto"/>
                <a:sym typeface="Roboto"/>
              </a:rPr>
              <a:t>Present your project clearly and efficiently.</a:t>
            </a:r>
            <a:endParaRPr lang="en-CA" sz="1200" dirty="0">
              <a:latin typeface="Roboto"/>
              <a:ea typeface="Roboto"/>
              <a:cs typeface="Roboto"/>
              <a:sym typeface="Roboto"/>
            </a:endParaRPr>
          </a:p>
          <a:p>
            <a:pPr marL="457200" marR="0" lvl="0" indent="-330200" algn="l" rtl="0">
              <a:spcBef>
                <a:spcPts val="1000"/>
              </a:spcBef>
              <a:spcAft>
                <a:spcPts val="0"/>
              </a:spcAft>
              <a:buClr>
                <a:srgbClr val="7F7F7F"/>
              </a:buClr>
              <a:buSzPts val="1600"/>
              <a:buFont typeface="Arial" panose="020B0604020202020204" pitchFamily="34" charset="0"/>
              <a:buChar char="•"/>
            </a:pPr>
            <a:r>
              <a:rPr lang="en-CA" sz="1200" dirty="0">
                <a:solidFill>
                  <a:srgbClr val="7F7F7F"/>
                </a:solidFill>
                <a:latin typeface="Roboto"/>
                <a:ea typeface="Roboto"/>
                <a:cs typeface="Roboto"/>
                <a:sym typeface="Roboto"/>
              </a:rPr>
              <a:t>Add supporting elements (sketches, mock ups, etc.) that may help understand your project.</a:t>
            </a:r>
            <a:endParaRPr lang="en-CA" sz="1200" dirty="0">
              <a:latin typeface="Roboto"/>
              <a:ea typeface="Roboto"/>
              <a:cs typeface="Roboto"/>
              <a:sym typeface="Roboto"/>
            </a:endParaRPr>
          </a:p>
          <a:p>
            <a:pPr marL="457200" marR="0" lvl="0" indent="-330200" algn="l" rtl="0">
              <a:spcBef>
                <a:spcPts val="1000"/>
              </a:spcBef>
              <a:spcAft>
                <a:spcPts val="0"/>
              </a:spcAft>
              <a:buClr>
                <a:srgbClr val="7F7F7F"/>
              </a:buClr>
              <a:buSzPts val="1600"/>
              <a:buFont typeface="Arial" panose="020B0604020202020204" pitchFamily="34" charset="0"/>
              <a:buChar char="•"/>
            </a:pPr>
            <a:r>
              <a:rPr lang="en-CA" sz="1200" dirty="0">
                <a:solidFill>
                  <a:srgbClr val="7F7F7F"/>
                </a:solidFill>
                <a:latin typeface="Roboto"/>
                <a:ea typeface="Roboto"/>
                <a:cs typeface="Roboto"/>
                <a:sym typeface="Roboto"/>
              </a:rPr>
              <a:t>Be mindful of spelling and presentation appearance.</a:t>
            </a:r>
          </a:p>
          <a:p>
            <a:pPr marL="457200" marR="0" lvl="0" indent="-330200" algn="l" rtl="0">
              <a:spcBef>
                <a:spcPts val="1000"/>
              </a:spcBef>
              <a:spcAft>
                <a:spcPts val="0"/>
              </a:spcAft>
              <a:buClr>
                <a:srgbClr val="7F7F7F"/>
              </a:buClr>
              <a:buSzPts val="1600"/>
              <a:buFont typeface="Arial" panose="020B0604020202020204" pitchFamily="34" charset="0"/>
              <a:buChar char="•"/>
            </a:pPr>
            <a:r>
              <a:rPr lang="en-CA" sz="1200" b="1" i="1" dirty="0">
                <a:solidFill>
                  <a:srgbClr val="C00000"/>
                </a:solidFill>
                <a:latin typeface="Roboto"/>
                <a:ea typeface="Roboto"/>
                <a:cs typeface="Roboto"/>
                <a:sym typeface="Roboto"/>
              </a:rPr>
              <a:t>Delete this slide before submitting</a:t>
            </a:r>
            <a:endParaRPr lang="en-CA" sz="1200" i="1" dirty="0">
              <a:solidFill>
                <a:srgbClr val="C00000"/>
              </a:solidFill>
              <a:latin typeface="Roboto"/>
              <a:ea typeface="Roboto"/>
              <a:cs typeface="Roboto"/>
              <a:sym typeface="Roboto"/>
            </a:endParaRPr>
          </a:p>
        </p:txBody>
      </p:sp>
      <p:sp>
        <p:nvSpPr>
          <p:cNvPr id="107" name="Google Shape;107;p15"/>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fr-FR" sz="3000">
                <a:solidFill>
                  <a:schemeClr val="lt1"/>
                </a:solidFill>
                <a:latin typeface="Roboto"/>
                <a:ea typeface="Roboto"/>
                <a:cs typeface="Roboto"/>
                <a:sym typeface="Roboto"/>
              </a:rPr>
              <a:t>PRE-SELECTION PACKAGE</a:t>
            </a:r>
            <a:br>
              <a:rPr lang="fr-FR" sz="1600" b="1" i="1" u="none" strike="noStrike" cap="none">
                <a:solidFill>
                  <a:schemeClr val="lt1"/>
                </a:solidFill>
                <a:latin typeface="Roboto"/>
                <a:ea typeface="Roboto"/>
                <a:cs typeface="Roboto"/>
                <a:sym typeface="Roboto"/>
              </a:rPr>
            </a:br>
            <a:endParaRPr sz="1600" b="1" i="1" u="none" strike="noStrike" cap="none">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fr-FR" sz="2000">
                <a:solidFill>
                  <a:schemeClr val="lt1"/>
                </a:solidFill>
                <a:latin typeface="Roboto"/>
                <a:ea typeface="Roboto"/>
                <a:cs typeface="Roboto"/>
                <a:sym typeface="Roboto"/>
              </a:rPr>
              <a:t>TIPS AND TRICKS</a:t>
            </a:r>
            <a:r>
              <a:rPr lang="fr-FR" sz="2000" i="0" u="none" strike="noStrike" cap="none">
                <a:solidFill>
                  <a:schemeClr val="lt1"/>
                </a:solidFill>
                <a:latin typeface="Roboto"/>
                <a:ea typeface="Roboto"/>
                <a:cs typeface="Roboto"/>
                <a:sym typeface="Roboto"/>
              </a:rPr>
              <a:t> </a:t>
            </a:r>
            <a:r>
              <a:rPr lang="fr-FR" sz="1600" i="0" u="none" strike="noStrike" cap="none">
                <a:solidFill>
                  <a:schemeClr val="lt1"/>
                </a:solidFill>
                <a:latin typeface="Roboto"/>
                <a:ea typeface="Roboto"/>
                <a:cs typeface="Roboto"/>
                <a:sym typeface="Roboto"/>
              </a:rPr>
              <a:t>(</a:t>
            </a:r>
            <a:r>
              <a:rPr lang="fr-FR" sz="1600">
                <a:solidFill>
                  <a:schemeClr val="lt1"/>
                </a:solidFill>
                <a:latin typeface="Roboto"/>
                <a:ea typeface="Roboto"/>
                <a:cs typeface="Roboto"/>
                <a:sym typeface="Roboto"/>
              </a:rPr>
              <a:t>2</a:t>
            </a:r>
            <a:r>
              <a:rPr lang="fr-FR" sz="1600" i="0" u="none" strike="noStrike" cap="none">
                <a:solidFill>
                  <a:schemeClr val="lt1"/>
                </a:solidFill>
                <a:latin typeface="Roboto"/>
                <a:ea typeface="Roboto"/>
                <a:cs typeface="Roboto"/>
                <a:sym typeface="Roboto"/>
              </a:rPr>
              <a:t>/2)</a:t>
            </a:r>
            <a:endParaRPr sz="1600" i="0" u="none" strike="noStrike" cap="none">
              <a:solidFill>
                <a:schemeClr val="lt1"/>
              </a:solidFill>
              <a:latin typeface="Roboto"/>
              <a:ea typeface="Roboto"/>
              <a:cs typeface="Roboto"/>
              <a:sym typeface="Roboto"/>
            </a:endParaRPr>
          </a:p>
        </p:txBody>
      </p:sp>
      <p:cxnSp>
        <p:nvCxnSpPr>
          <p:cNvPr id="108" name="Google Shape;108;p15"/>
          <p:cNvCxnSpPr/>
          <p:nvPr/>
        </p:nvCxnSpPr>
        <p:spPr>
          <a:xfrm>
            <a:off x="181416" y="1866350"/>
            <a:ext cx="24693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lvl="0" algn="ctr">
              <a:buClr>
                <a:schemeClr val="lt1"/>
              </a:buClr>
              <a:buSzPts val="4000"/>
            </a:pPr>
            <a:r>
              <a:rPr lang="en-CA" sz="4000" i="1" dirty="0">
                <a:solidFill>
                  <a:schemeClr val="bg1"/>
                </a:solidFill>
                <a:latin typeface="Roboto"/>
                <a:ea typeface="Roboto"/>
                <a:cs typeface="Roboto"/>
                <a:sym typeface="Roboto"/>
              </a:rPr>
              <a:t>Growth Through Innovation </a:t>
            </a:r>
            <a:br>
              <a:rPr lang="en-CA" sz="4000" i="1" dirty="0">
                <a:solidFill>
                  <a:schemeClr val="bg1"/>
                </a:solidFill>
                <a:latin typeface="Roboto"/>
                <a:ea typeface="Roboto"/>
                <a:cs typeface="Roboto"/>
                <a:sym typeface="Roboto"/>
              </a:rPr>
            </a:br>
            <a:r>
              <a:rPr lang="en-CA" sz="2000" i="1" dirty="0">
                <a:solidFill>
                  <a:schemeClr val="tx1"/>
                </a:solidFill>
                <a:latin typeface="Roboto"/>
                <a:ea typeface="Roboto"/>
                <a:cs typeface="Roboto"/>
                <a:sym typeface="Roboto"/>
              </a:rPr>
              <a:t>Major concerns for current agricultural forms to produce sufficient yields for current and future generations</a:t>
            </a:r>
            <a:r>
              <a:rPr lang="en-CA" sz="2400" i="1" dirty="0">
                <a:solidFill>
                  <a:schemeClr val="tx1"/>
                </a:solidFill>
                <a:latin typeface="Roboto"/>
                <a:ea typeface="Roboto"/>
                <a:cs typeface="Roboto"/>
                <a:sym typeface="Roboto"/>
              </a:rPr>
              <a:t> </a:t>
            </a:r>
            <a:endParaRPr sz="4000" i="0" u="none" strike="noStrike" cap="none" dirty="0">
              <a:solidFill>
                <a:schemeClr val="tx1"/>
              </a:solidFill>
              <a:latin typeface="Roboto"/>
              <a:ea typeface="Roboto"/>
              <a:cs typeface="Roboto"/>
              <a:sym typeface="Roboto"/>
            </a:endParaRPr>
          </a:p>
        </p:txBody>
      </p:sp>
      <p:sp>
        <p:nvSpPr>
          <p:cNvPr id="114" name="Google Shape;11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fr-FR" sz="2800" b="0" i="0" u="none" strike="noStrike" cap="none" dirty="0">
                <a:solidFill>
                  <a:schemeClr val="dk1"/>
                </a:solidFill>
                <a:latin typeface="Calibri"/>
                <a:ea typeface="Calibri"/>
                <a:cs typeface="Calibri"/>
                <a:sym typeface="Calibri"/>
              </a:rPr>
            </a:br>
            <a:br>
              <a:rPr lang="fr-FR"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
        <p:nvSpPr>
          <p:cNvPr id="115" name="Google Shape;115;p16"/>
          <p:cNvSpPr/>
          <p:nvPr/>
        </p:nvSpPr>
        <p:spPr>
          <a:xfrm>
            <a:off x="384313" y="1530160"/>
            <a:ext cx="11675165" cy="29546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1600" b="1" i="1" dirty="0">
                <a:solidFill>
                  <a:schemeClr val="tx1"/>
                </a:solidFill>
                <a:latin typeface="Roboto"/>
                <a:ea typeface="Roboto"/>
                <a:cs typeface="Roboto"/>
                <a:sym typeface="Roboto"/>
              </a:rPr>
              <a:t>What is the problem statement? </a:t>
            </a:r>
          </a:p>
          <a:p>
            <a:pPr lvl="0">
              <a:lnSpc>
                <a:spcPct val="90000"/>
              </a:lnSpc>
            </a:pPr>
            <a:endParaRPr lang="en-CA" sz="1600" i="1" dirty="0">
              <a:solidFill>
                <a:schemeClr val="tx1"/>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Agriculture Challenges in Canada and the World: </a:t>
            </a:r>
          </a:p>
          <a:p>
            <a:pPr marL="285750" lvl="0" indent="-285750">
              <a:lnSpc>
                <a:spcPct val="90000"/>
              </a:lnSpc>
              <a:buFontTx/>
              <a:buChar char="-"/>
            </a:pPr>
            <a:r>
              <a:rPr lang="en-CA" sz="1600" i="1" dirty="0">
                <a:solidFill>
                  <a:schemeClr val="tx1"/>
                </a:solidFill>
                <a:latin typeface="Roboto"/>
                <a:ea typeface="Roboto"/>
                <a:cs typeface="Roboto"/>
                <a:sym typeface="Roboto"/>
              </a:rPr>
              <a:t>Food security: the challenge of feeding 9+ billion people</a:t>
            </a:r>
          </a:p>
          <a:p>
            <a:pPr marL="285750" lvl="0" indent="-285750">
              <a:lnSpc>
                <a:spcPct val="90000"/>
              </a:lnSpc>
              <a:buFontTx/>
              <a:buChar char="-"/>
            </a:pPr>
            <a:r>
              <a:rPr lang="en-CA" sz="1600" i="1" dirty="0">
                <a:solidFill>
                  <a:schemeClr val="tx1"/>
                </a:solidFill>
                <a:latin typeface="Roboto"/>
                <a:ea typeface="Roboto"/>
                <a:cs typeface="Roboto"/>
                <a:sym typeface="Roboto"/>
              </a:rPr>
              <a:t>Pressure on natural resources needed for agricultural production in Canada, despite unique wealth in natural resources </a:t>
            </a:r>
          </a:p>
          <a:p>
            <a:pPr marL="285750" lvl="0" indent="-285750">
              <a:lnSpc>
                <a:spcPct val="90000"/>
              </a:lnSpc>
              <a:buFontTx/>
              <a:buChar char="-"/>
            </a:pPr>
            <a:r>
              <a:rPr lang="en-CA" sz="1600" i="1" dirty="0">
                <a:solidFill>
                  <a:schemeClr val="tx1"/>
                </a:solidFill>
                <a:latin typeface="Roboto"/>
                <a:ea typeface="Roboto"/>
                <a:cs typeface="Roboto"/>
                <a:sym typeface="Roboto"/>
              </a:rPr>
              <a:t>High-cost production for primary agricultural products.</a:t>
            </a:r>
          </a:p>
          <a:p>
            <a:pPr marL="285750" lvl="3" indent="-285750">
              <a:lnSpc>
                <a:spcPct val="90000"/>
              </a:lnSpc>
              <a:buFontTx/>
              <a:buChar char="-"/>
            </a:pPr>
            <a:r>
              <a:rPr lang="en-CA" sz="1600" i="1" dirty="0">
                <a:solidFill>
                  <a:schemeClr val="tx1"/>
                </a:solidFill>
                <a:latin typeface="Roboto"/>
                <a:ea typeface="Roboto"/>
                <a:cs typeface="Roboto"/>
                <a:sym typeface="Roboto"/>
              </a:rPr>
              <a:t>Differences in soil quality, agriculture related technology and productive assets, </a:t>
            </a:r>
          </a:p>
          <a:p>
            <a:pPr marL="285750" lvl="3" indent="-285750">
              <a:lnSpc>
                <a:spcPct val="90000"/>
              </a:lnSpc>
              <a:buFontTx/>
              <a:buChar char="-"/>
            </a:pPr>
            <a:r>
              <a:rPr lang="en-CA" sz="1600" i="1" dirty="0">
                <a:solidFill>
                  <a:schemeClr val="tx1"/>
                </a:solidFill>
                <a:latin typeface="Roboto"/>
                <a:ea typeface="Roboto"/>
                <a:cs typeface="Roboto"/>
                <a:sym typeface="Roboto"/>
              </a:rPr>
              <a:t>In many countries of the developing world the average farm size is in continuous decline</a:t>
            </a:r>
          </a:p>
          <a:p>
            <a:pPr marL="285750" lvl="3" indent="-285750">
              <a:lnSpc>
                <a:spcPct val="90000"/>
              </a:lnSpc>
              <a:buFontTx/>
              <a:buChar char="-"/>
            </a:pPr>
            <a:r>
              <a:rPr lang="en-CA" sz="1600" i="1" dirty="0">
                <a:solidFill>
                  <a:schemeClr val="tx1"/>
                </a:solidFill>
                <a:latin typeface="Roboto"/>
                <a:ea typeface="Roboto"/>
                <a:cs typeface="Roboto"/>
                <a:sym typeface="Roboto"/>
              </a:rPr>
              <a:t>Food is transported (added carbon footprint) from agricultural hubs around the world, via trucks, </a:t>
            </a:r>
            <a:r>
              <a:rPr lang="en-CA" sz="1600" i="1" dirty="0" err="1">
                <a:solidFill>
                  <a:schemeClr val="tx1"/>
                </a:solidFill>
                <a:latin typeface="Roboto"/>
                <a:ea typeface="Roboto"/>
                <a:cs typeface="Roboto"/>
                <a:sym typeface="Roboto"/>
              </a:rPr>
              <a:t>etc</a:t>
            </a:r>
            <a:r>
              <a:rPr lang="mr-IN" sz="1600" i="1" dirty="0">
                <a:solidFill>
                  <a:schemeClr val="tx1"/>
                </a:solidFill>
                <a:latin typeface="Roboto"/>
                <a:ea typeface="Roboto"/>
                <a:cs typeface="Roboto"/>
                <a:sym typeface="Roboto"/>
              </a:rPr>
              <a:t>…</a:t>
            </a:r>
            <a:r>
              <a:rPr lang="en-CA" sz="1600" i="1" dirty="0">
                <a:solidFill>
                  <a:schemeClr val="tx1"/>
                </a:solidFill>
                <a:latin typeface="Roboto"/>
                <a:ea typeface="Roboto"/>
                <a:cs typeface="Roboto"/>
                <a:sym typeface="Roboto"/>
              </a:rPr>
              <a:t> </a:t>
            </a:r>
          </a:p>
          <a:p>
            <a:pPr marL="285750" lvl="3" indent="-285750">
              <a:lnSpc>
                <a:spcPct val="90000"/>
              </a:lnSpc>
              <a:buFontTx/>
              <a:buChar char="-"/>
            </a:pPr>
            <a:endParaRPr lang="en-CA" sz="1600" i="1" dirty="0">
              <a:solidFill>
                <a:schemeClr val="tx1"/>
              </a:solidFill>
              <a:latin typeface="Roboto"/>
              <a:ea typeface="Roboto"/>
              <a:cs typeface="Roboto"/>
              <a:sym typeface="Roboto"/>
            </a:endParaRPr>
          </a:p>
          <a:p>
            <a:pPr marL="0" marR="0" lvl="0" indent="0" algn="l" rtl="0">
              <a:lnSpc>
                <a:spcPct val="90000"/>
              </a:lnSpc>
              <a:spcBef>
                <a:spcPts val="0"/>
              </a:spcBef>
              <a:spcAft>
                <a:spcPts val="0"/>
              </a:spcAft>
              <a:buNone/>
            </a:pPr>
            <a:endParaRPr lang="en-CA" sz="1600" i="1" dirty="0">
              <a:solidFill>
                <a:schemeClr val="tx1"/>
              </a:solidFill>
              <a:latin typeface="Roboto"/>
              <a:ea typeface="Roboto"/>
              <a:cs typeface="Roboto"/>
              <a:sym typeface="Roboto"/>
            </a:endParaRPr>
          </a:p>
          <a:p>
            <a:pPr marL="0" marR="0" lvl="0" indent="0" algn="l" rtl="0">
              <a:lnSpc>
                <a:spcPct val="90000"/>
              </a:lnSpc>
              <a:spcBef>
                <a:spcPts val="0"/>
              </a:spcBef>
              <a:spcAft>
                <a:spcPts val="0"/>
              </a:spcAft>
              <a:buNone/>
            </a:pPr>
            <a:r>
              <a:rPr lang="en-CA" sz="1600" b="1" i="1" dirty="0">
                <a:solidFill>
                  <a:schemeClr val="tx1"/>
                </a:solidFill>
                <a:latin typeface="Roboto"/>
                <a:ea typeface="Roboto"/>
                <a:cs typeface="Roboto"/>
                <a:sym typeface="Roboto"/>
              </a:rPr>
              <a:t>How will it solve the issue? </a:t>
            </a:r>
          </a:p>
          <a:p>
            <a:pPr lvl="0">
              <a:lnSpc>
                <a:spcPct val="90000"/>
              </a:lnSpc>
            </a:pPr>
            <a:r>
              <a:rPr lang="en-CA" sz="1600" i="1" dirty="0">
                <a:solidFill>
                  <a:schemeClr val="tx1"/>
                </a:solidFill>
                <a:latin typeface="Roboto"/>
                <a:ea typeface="Roboto"/>
                <a:cs typeface="Roboto"/>
                <a:sym typeface="Roboto"/>
              </a:rPr>
              <a:t>Studies examining smallholder agriculture covering over 300 projects in 57 developing countries, found that sustainable agriculture increased crop yields by 79%. In addition, controlling plant growth parameters including temperature, humidity, and plant exposure to lighting, as in MIT’s open agriculture initiative yields an increase in close to 300% in crop production with higher quality crops, in terms of shape and flavors, without genetic modification.</a:t>
            </a:r>
          </a:p>
          <a:p>
            <a:pPr lvl="0">
              <a:lnSpc>
                <a:spcPct val="90000"/>
              </a:lnSpc>
            </a:pPr>
            <a:endParaRPr lang="en-CA" sz="1600" i="1" dirty="0">
              <a:solidFill>
                <a:schemeClr val="tx1"/>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Our aim is to further study the increase in overall crop production while maintaining or improving produce quality and planting cycles with minimal consequences on arable land. In addition, we focus on optimizing energy efficiency for the agricultural systems to run off-grid using renewable energy resources. </a:t>
            </a:r>
          </a:p>
          <a:p>
            <a:pPr marL="0" marR="0" lvl="0" indent="0" algn="l" rtl="0">
              <a:lnSpc>
                <a:spcPct val="90000"/>
              </a:lnSpc>
              <a:spcBef>
                <a:spcPts val="0"/>
              </a:spcBef>
              <a:spcAft>
                <a:spcPts val="0"/>
              </a:spcAft>
              <a:buNone/>
            </a:pPr>
            <a:endParaRPr lang="en-CA" sz="1200" i="1" dirty="0">
              <a:solidFill>
                <a:schemeClr val="tx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lvl="0" algn="ctr">
              <a:buClr>
                <a:schemeClr val="lt1"/>
              </a:buClr>
              <a:buSzPts val="4000"/>
            </a:pPr>
            <a:r>
              <a:rPr lang="en-CA" sz="4000" i="1" dirty="0">
                <a:solidFill>
                  <a:schemeClr val="bg1"/>
                </a:solidFill>
                <a:latin typeface="Roboto"/>
                <a:ea typeface="Roboto"/>
                <a:cs typeface="Roboto"/>
                <a:sym typeface="Roboto"/>
              </a:rPr>
              <a:t>Solutions Out There</a:t>
            </a:r>
            <a:br>
              <a:rPr lang="en-CA" sz="4000" i="1" dirty="0">
                <a:solidFill>
                  <a:schemeClr val="bg1"/>
                </a:solidFill>
                <a:latin typeface="Roboto"/>
                <a:ea typeface="Roboto"/>
                <a:cs typeface="Roboto"/>
                <a:sym typeface="Roboto"/>
              </a:rPr>
            </a:br>
            <a:r>
              <a:rPr lang="en-CA" sz="2000" i="1" dirty="0">
                <a:solidFill>
                  <a:schemeClr val="tx1"/>
                </a:solidFill>
                <a:latin typeface="Roboto"/>
                <a:ea typeface="Roboto"/>
                <a:cs typeface="Roboto"/>
                <a:sym typeface="Roboto"/>
              </a:rPr>
              <a:t>Food security, food quality, natural resources and sustainability, and affordability are still major concerns.  </a:t>
            </a:r>
            <a:endParaRPr sz="4000" i="0" u="none" strike="noStrike" cap="none" dirty="0">
              <a:solidFill>
                <a:schemeClr val="tx1"/>
              </a:solidFill>
              <a:latin typeface="Roboto"/>
              <a:ea typeface="Roboto"/>
              <a:cs typeface="Roboto"/>
              <a:sym typeface="Roboto"/>
            </a:endParaRPr>
          </a:p>
        </p:txBody>
      </p:sp>
      <p:sp>
        <p:nvSpPr>
          <p:cNvPr id="114" name="Google Shape;11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fr-FR" sz="2800" b="0" i="0" u="none" strike="noStrike" cap="none" dirty="0">
                <a:solidFill>
                  <a:schemeClr val="dk1"/>
                </a:solidFill>
                <a:latin typeface="Calibri"/>
                <a:ea typeface="Calibri"/>
                <a:cs typeface="Calibri"/>
                <a:sym typeface="Calibri"/>
              </a:rPr>
            </a:br>
            <a:br>
              <a:rPr lang="fr-FR"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
        <p:nvSpPr>
          <p:cNvPr id="115" name="Google Shape;115;p16"/>
          <p:cNvSpPr/>
          <p:nvPr/>
        </p:nvSpPr>
        <p:spPr>
          <a:xfrm>
            <a:off x="384313" y="1530160"/>
            <a:ext cx="11675165" cy="29546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lang="en-CA" i="1" dirty="0">
              <a:solidFill>
                <a:schemeClr val="tx1"/>
              </a:solidFill>
              <a:latin typeface="Roboto"/>
              <a:ea typeface="Roboto"/>
              <a:cs typeface="Roboto"/>
              <a:sym typeface="Roboto"/>
            </a:endParaRPr>
          </a:p>
          <a:p>
            <a:pPr marL="0" marR="0" lvl="0" indent="0" algn="l" rtl="0">
              <a:lnSpc>
                <a:spcPct val="90000"/>
              </a:lnSpc>
              <a:spcBef>
                <a:spcPts val="0"/>
              </a:spcBef>
              <a:spcAft>
                <a:spcPts val="0"/>
              </a:spcAft>
              <a:buNone/>
            </a:pPr>
            <a:r>
              <a:rPr lang="en-CA" b="1" i="1" dirty="0">
                <a:solidFill>
                  <a:schemeClr val="tx1"/>
                </a:solidFill>
                <a:latin typeface="Roboto"/>
                <a:ea typeface="Roboto"/>
                <a:cs typeface="Roboto"/>
                <a:sym typeface="Roboto"/>
              </a:rPr>
              <a:t>What makes it achievable?  </a:t>
            </a:r>
          </a:p>
          <a:p>
            <a:pPr lvl="0">
              <a:lnSpc>
                <a:spcPct val="90000"/>
              </a:lnSpc>
            </a:pPr>
            <a:r>
              <a:rPr lang="en-CA" i="1" dirty="0">
                <a:solidFill>
                  <a:schemeClr val="tx1"/>
                </a:solidFill>
                <a:latin typeface="Roboto"/>
                <a:ea typeface="Roboto"/>
                <a:cs typeface="Roboto"/>
                <a:sym typeface="Roboto"/>
              </a:rPr>
              <a:t>Expand on research into development phase. We achieve this by installing sensors to monitor aspects of plant growth, weather patterns, energy consumption, etc. The systems constantly collect data, learn, and optimize. </a:t>
            </a:r>
          </a:p>
          <a:p>
            <a:pPr marL="0" marR="0" lvl="0" indent="0" algn="l" rtl="0">
              <a:lnSpc>
                <a:spcPct val="90000"/>
              </a:lnSpc>
              <a:spcBef>
                <a:spcPts val="0"/>
              </a:spcBef>
              <a:spcAft>
                <a:spcPts val="0"/>
              </a:spcAft>
              <a:buNone/>
            </a:pPr>
            <a:endParaRPr lang="en-CA" i="1" dirty="0">
              <a:solidFill>
                <a:schemeClr val="tx1"/>
              </a:solidFill>
              <a:latin typeface="Roboto"/>
              <a:ea typeface="Roboto"/>
              <a:cs typeface="Roboto"/>
              <a:sym typeface="Roboto"/>
            </a:endParaRPr>
          </a:p>
          <a:p>
            <a:pPr marL="0" marR="0" lvl="0" indent="0" algn="l" rtl="0">
              <a:lnSpc>
                <a:spcPct val="90000"/>
              </a:lnSpc>
              <a:spcBef>
                <a:spcPts val="0"/>
              </a:spcBef>
              <a:spcAft>
                <a:spcPts val="0"/>
              </a:spcAft>
              <a:buNone/>
            </a:pPr>
            <a:r>
              <a:rPr lang="en-CA" b="1" i="1" dirty="0">
                <a:solidFill>
                  <a:schemeClr val="tx1"/>
                </a:solidFill>
                <a:latin typeface="Roboto"/>
                <a:ea typeface="Roboto"/>
                <a:cs typeface="Roboto"/>
                <a:sym typeface="Roboto"/>
              </a:rPr>
              <a:t>If there are other similar solutions out there – what makes yours unique/different?...</a:t>
            </a:r>
          </a:p>
          <a:p>
            <a:pPr lvl="0">
              <a:lnSpc>
                <a:spcPct val="90000"/>
              </a:lnSpc>
            </a:pPr>
            <a:endParaRPr lang="en-CA" i="1" dirty="0">
              <a:solidFill>
                <a:schemeClr val="tx1"/>
              </a:solidFill>
              <a:latin typeface="Roboto"/>
              <a:ea typeface="Roboto"/>
              <a:cs typeface="Roboto"/>
              <a:sym typeface="Roboto"/>
            </a:endParaRPr>
          </a:p>
          <a:p>
            <a:pPr lvl="0">
              <a:lnSpc>
                <a:spcPct val="90000"/>
              </a:lnSpc>
            </a:pPr>
            <a:r>
              <a:rPr lang="en-CA" i="1" dirty="0">
                <a:solidFill>
                  <a:schemeClr val="tx1"/>
                </a:solidFill>
                <a:latin typeface="Roboto"/>
                <a:ea typeface="Roboto"/>
                <a:cs typeface="Roboto"/>
                <a:sym typeface="Roboto"/>
              </a:rPr>
              <a:t>We are communicating with researchers around the world, including universities and research institutes, on collaborative approaches to address several agricultural and energy related challenges and applications. Researchers around the world have been implementing different approaches to the several local and global issues related to agriculture. </a:t>
            </a:r>
          </a:p>
          <a:p>
            <a:pPr lvl="0">
              <a:lnSpc>
                <a:spcPct val="90000"/>
              </a:lnSpc>
            </a:pPr>
            <a:endParaRPr lang="en-CA" i="1" dirty="0">
              <a:solidFill>
                <a:schemeClr val="tx1"/>
              </a:solidFill>
              <a:latin typeface="Roboto"/>
              <a:ea typeface="Roboto"/>
              <a:cs typeface="Roboto"/>
              <a:sym typeface="Roboto"/>
            </a:endParaRPr>
          </a:p>
          <a:p>
            <a:pPr lvl="0">
              <a:lnSpc>
                <a:spcPct val="90000"/>
              </a:lnSpc>
            </a:pPr>
            <a:r>
              <a:rPr lang="en-CA" i="1" dirty="0">
                <a:solidFill>
                  <a:schemeClr val="tx1"/>
                </a:solidFill>
                <a:latin typeface="Roboto"/>
                <a:ea typeface="Roboto"/>
                <a:cs typeface="Roboto"/>
                <a:sym typeface="Roboto"/>
              </a:rPr>
              <a:t>While MIT focuses towards building a database on plants' optimal growth parameters as well as use machine learning to identify unknown plants, we want to integrate some aspects with other systems (AI, ML for example) to go beyond and try to make the optimization of growth processes partially or completely autonomous, with emphasis on produce quality and planting cycle without reducing the overall plants’ life cycle or exhausting plants or natural resources. Apart from the growth processes themselves, we also want to include energy consumption and communication between farming stations, in an attempt to have collaborative “community farming”. </a:t>
            </a:r>
          </a:p>
          <a:p>
            <a:pPr lvl="0">
              <a:lnSpc>
                <a:spcPct val="90000"/>
              </a:lnSpc>
            </a:pPr>
            <a:endParaRPr lang="en-CA" i="1" dirty="0">
              <a:solidFill>
                <a:schemeClr val="tx1"/>
              </a:solidFill>
              <a:latin typeface="Roboto"/>
              <a:ea typeface="Roboto"/>
              <a:cs typeface="Roboto"/>
              <a:sym typeface="Roboto"/>
            </a:endParaRPr>
          </a:p>
          <a:p>
            <a:pPr lvl="0">
              <a:lnSpc>
                <a:spcPct val="90000"/>
              </a:lnSpc>
            </a:pPr>
            <a:r>
              <a:rPr lang="en-CA" i="1" dirty="0">
                <a:solidFill>
                  <a:schemeClr val="tx1"/>
                </a:solidFill>
                <a:latin typeface="Roboto"/>
                <a:ea typeface="Roboto"/>
                <a:cs typeface="Roboto"/>
                <a:sym typeface="Roboto"/>
              </a:rPr>
              <a:t>Farm From a Box is a kit designed to make it easier for all types of organizations to start growing sustainable food. </a:t>
            </a:r>
            <a:r>
              <a:rPr lang="en-CA" i="1" dirty="0" err="1">
                <a:solidFill>
                  <a:schemeClr val="tx1"/>
                </a:solidFill>
                <a:latin typeface="Roboto"/>
                <a:ea typeface="Roboto"/>
                <a:cs typeface="Roboto"/>
                <a:sym typeface="Roboto"/>
              </a:rPr>
              <a:t>Nonprofit</a:t>
            </a:r>
            <a:r>
              <a:rPr lang="en-CA" i="1" dirty="0">
                <a:solidFill>
                  <a:schemeClr val="tx1"/>
                </a:solidFill>
                <a:latin typeface="Roboto"/>
                <a:ea typeface="Roboto"/>
                <a:cs typeface="Roboto"/>
                <a:sym typeface="Roboto"/>
              </a:rPr>
              <a:t> humanitarian agencies, schools, community groups, and even individuals can buy a $50,000 kit, which comes with a complete water system including a solar-powered pump and drip irrigation system. Together, those features help conserve water by using it more efficiently, delivering water directly to the roots of growing plants. All of the kit’s components are solar-powered, so the kit also includes 3 kW of solar energy capacity which is enough to power the water pump as well as </a:t>
            </a:r>
            <a:r>
              <a:rPr lang="en-CA" i="1" dirty="0" err="1">
                <a:solidFill>
                  <a:schemeClr val="tx1"/>
                </a:solidFill>
                <a:latin typeface="Roboto"/>
                <a:ea typeface="Roboto"/>
                <a:cs typeface="Roboto"/>
                <a:sym typeface="Roboto"/>
              </a:rPr>
              <a:t>WiFi</a:t>
            </a:r>
            <a:r>
              <a:rPr lang="en-CA" i="1" dirty="0">
                <a:solidFill>
                  <a:schemeClr val="tx1"/>
                </a:solidFill>
                <a:latin typeface="Roboto"/>
                <a:ea typeface="Roboto"/>
                <a:cs typeface="Roboto"/>
                <a:sym typeface="Roboto"/>
              </a:rPr>
              <a:t> connectivity that makes it possible to monitor the farm conditions remotely. Because the built-in solar power technology generates more than enough energy to power the farm’s equipment, the farm is suitable to run completely off the grid.</a:t>
            </a:r>
          </a:p>
          <a:p>
            <a:pPr lvl="0">
              <a:lnSpc>
                <a:spcPct val="90000"/>
              </a:lnSpc>
            </a:pPr>
            <a:endParaRPr lang="en-CA" i="1" dirty="0">
              <a:solidFill>
                <a:schemeClr val="tx1"/>
              </a:solidFill>
              <a:latin typeface="Roboto"/>
              <a:ea typeface="Roboto"/>
              <a:cs typeface="Roboto"/>
              <a:sym typeface="Roboto"/>
            </a:endParaRPr>
          </a:p>
          <a:p>
            <a:pPr lvl="0">
              <a:lnSpc>
                <a:spcPct val="90000"/>
              </a:lnSpc>
            </a:pPr>
            <a:endParaRPr lang="en-CA" i="1" dirty="0">
              <a:solidFill>
                <a:schemeClr val="tx1"/>
              </a:solidFill>
              <a:latin typeface="Roboto"/>
              <a:ea typeface="Roboto"/>
              <a:cs typeface="Roboto"/>
              <a:sym typeface="Roboto"/>
            </a:endParaRPr>
          </a:p>
          <a:p>
            <a:pPr lvl="0">
              <a:lnSpc>
                <a:spcPct val="90000"/>
              </a:lnSpc>
            </a:pPr>
            <a:r>
              <a:rPr lang="en-CA" i="1" dirty="0">
                <a:solidFill>
                  <a:schemeClr val="tx1"/>
                </a:solidFill>
                <a:latin typeface="Roboto"/>
                <a:ea typeface="Roboto"/>
                <a:cs typeface="Roboto"/>
                <a:sym typeface="Roboto"/>
              </a:rPr>
              <a:t>Affordability is a major concern because it hinders wide scale implementation or even </a:t>
            </a:r>
            <a:r>
              <a:rPr lang="en-CA" i="1" dirty="0" err="1">
                <a:solidFill>
                  <a:schemeClr val="tx1"/>
                </a:solidFill>
                <a:latin typeface="Roboto"/>
                <a:ea typeface="Roboto"/>
                <a:cs typeface="Roboto"/>
                <a:sym typeface="Roboto"/>
              </a:rPr>
              <a:t>deployability</a:t>
            </a:r>
            <a:r>
              <a:rPr lang="en-CA" i="1" dirty="0">
                <a:solidFill>
                  <a:schemeClr val="tx1"/>
                </a:solidFill>
                <a:latin typeface="Roboto"/>
                <a:ea typeface="Roboto"/>
                <a:cs typeface="Roboto"/>
                <a:sym typeface="Roboto"/>
              </a:rPr>
              <a:t> in developing countries</a:t>
            </a:r>
          </a:p>
        </p:txBody>
      </p:sp>
    </p:spTree>
    <p:extLst>
      <p:ext uri="{BB962C8B-B14F-4D97-AF65-F5344CB8AC3E}">
        <p14:creationId xmlns:p14="http://schemas.microsoft.com/office/powerpoint/2010/main" val="72005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lvl="0" algn="ctr">
              <a:buClr>
                <a:schemeClr val="lt1"/>
              </a:buClr>
              <a:buSzPts val="4000"/>
            </a:pPr>
            <a:r>
              <a:rPr lang="en-CA" sz="4000" i="1" dirty="0">
                <a:solidFill>
                  <a:schemeClr val="bg1"/>
                </a:solidFill>
                <a:latin typeface="Roboto"/>
                <a:ea typeface="Roboto"/>
                <a:cs typeface="Roboto"/>
                <a:sym typeface="Roboto"/>
              </a:rPr>
              <a:t>Solutions Out There</a:t>
            </a:r>
            <a:br>
              <a:rPr lang="en-CA" sz="4000" i="1" dirty="0">
                <a:solidFill>
                  <a:schemeClr val="bg1"/>
                </a:solidFill>
                <a:latin typeface="Roboto"/>
                <a:ea typeface="Roboto"/>
                <a:cs typeface="Roboto"/>
                <a:sym typeface="Roboto"/>
              </a:rPr>
            </a:br>
            <a:r>
              <a:rPr lang="en-CA" sz="2000" i="1" dirty="0">
                <a:solidFill>
                  <a:schemeClr val="tx1"/>
                </a:solidFill>
                <a:latin typeface="Roboto"/>
                <a:ea typeface="Roboto"/>
                <a:cs typeface="Roboto"/>
                <a:sym typeface="Roboto"/>
              </a:rPr>
              <a:t>Food security, food quality, natural resources and sustainability, and affordability are still major concerns.  </a:t>
            </a:r>
            <a:endParaRPr sz="4000" i="0" u="none" strike="noStrike" cap="none" dirty="0">
              <a:solidFill>
                <a:schemeClr val="tx1"/>
              </a:solidFill>
              <a:latin typeface="Roboto"/>
              <a:ea typeface="Roboto"/>
              <a:cs typeface="Roboto"/>
              <a:sym typeface="Roboto"/>
            </a:endParaRPr>
          </a:p>
        </p:txBody>
      </p:sp>
      <p:sp>
        <p:nvSpPr>
          <p:cNvPr id="114" name="Google Shape;11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fr-FR" sz="2800" b="0" i="0" u="none" strike="noStrike" cap="none" dirty="0">
                <a:solidFill>
                  <a:schemeClr val="dk1"/>
                </a:solidFill>
                <a:latin typeface="Calibri"/>
                <a:ea typeface="Calibri"/>
                <a:cs typeface="Calibri"/>
                <a:sym typeface="Calibri"/>
              </a:rPr>
            </a:br>
            <a:br>
              <a:rPr lang="fr-FR"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7802" t="33405" r="29853"/>
          <a:stretch/>
        </p:blipFill>
        <p:spPr>
          <a:xfrm>
            <a:off x="6425278" y="2166693"/>
            <a:ext cx="4985864" cy="366920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793" y="2166693"/>
            <a:ext cx="5204542" cy="3669202"/>
          </a:xfrm>
          <a:prstGeom prst="rect">
            <a:avLst/>
          </a:prstGeom>
        </p:spPr>
      </p:pic>
    </p:spTree>
    <p:extLst>
      <p:ext uri="{BB962C8B-B14F-4D97-AF65-F5344CB8AC3E}">
        <p14:creationId xmlns:p14="http://schemas.microsoft.com/office/powerpoint/2010/main" val="108385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lvl="0" algn="ctr">
              <a:buClr>
                <a:schemeClr val="lt1"/>
              </a:buClr>
              <a:buSzPts val="3600"/>
            </a:pPr>
            <a:r>
              <a:rPr lang="en-CA" sz="4000" dirty="0">
                <a:solidFill>
                  <a:schemeClr val="bg1"/>
                </a:solidFill>
                <a:latin typeface="Roboto"/>
                <a:ea typeface="Roboto"/>
                <a:cs typeface="Roboto"/>
                <a:sym typeface="Roboto"/>
              </a:rPr>
              <a:t>Collaborative</a:t>
            </a:r>
            <a:r>
              <a:rPr lang="en-CA" sz="4000" dirty="0">
                <a:solidFill>
                  <a:schemeClr val="tx1"/>
                </a:solidFill>
                <a:latin typeface="Roboto"/>
                <a:ea typeface="Roboto"/>
                <a:cs typeface="Roboto"/>
                <a:sym typeface="Roboto"/>
              </a:rPr>
              <a:t> </a:t>
            </a:r>
            <a:r>
              <a:rPr lang="fr-FR" sz="4000" dirty="0" err="1">
                <a:solidFill>
                  <a:schemeClr val="lt1"/>
                </a:solidFill>
                <a:latin typeface="Roboto"/>
                <a:ea typeface="Roboto"/>
                <a:cs typeface="Roboto"/>
                <a:sym typeface="Roboto"/>
              </a:rPr>
              <a:t>Community</a:t>
            </a:r>
            <a:r>
              <a:rPr lang="fr-FR" sz="4000" dirty="0">
                <a:solidFill>
                  <a:schemeClr val="lt1"/>
                </a:solidFill>
                <a:latin typeface="Roboto"/>
                <a:ea typeface="Roboto"/>
                <a:cs typeface="Roboto"/>
                <a:sym typeface="Roboto"/>
              </a:rPr>
              <a:t> </a:t>
            </a:r>
            <a:r>
              <a:rPr lang="fr-FR" sz="4000" dirty="0" err="1">
                <a:solidFill>
                  <a:schemeClr val="lt1"/>
                </a:solidFill>
                <a:latin typeface="Roboto"/>
                <a:ea typeface="Roboto"/>
                <a:cs typeface="Roboto"/>
                <a:sym typeface="Roboto"/>
              </a:rPr>
              <a:t>Farming</a:t>
            </a:r>
            <a:endParaRPr sz="4000" u="none" strike="noStrike" cap="none" dirty="0">
              <a:solidFill>
                <a:schemeClr val="lt1"/>
              </a:solidFill>
              <a:latin typeface="Roboto"/>
              <a:ea typeface="Roboto"/>
              <a:cs typeface="Roboto"/>
              <a:sym typeface="Roboto"/>
            </a:endParaRPr>
          </a:p>
        </p:txBody>
      </p:sp>
      <p:sp>
        <p:nvSpPr>
          <p:cNvPr id="121" name="Google Shape;121;p17"/>
          <p:cNvSpPr txBox="1"/>
          <p:nvPr/>
        </p:nvSpPr>
        <p:spPr>
          <a:xfrm>
            <a:off x="308113" y="1520825"/>
            <a:ext cx="11685104" cy="4351338"/>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2800"/>
            </a:pPr>
            <a:r>
              <a:rPr lang="en-CA" sz="1800" i="1" dirty="0">
                <a:solidFill>
                  <a:srgbClr val="999999"/>
                </a:solidFill>
                <a:latin typeface="Roboto"/>
                <a:ea typeface="Roboto"/>
                <a:cs typeface="Roboto"/>
                <a:sym typeface="Roboto"/>
              </a:rPr>
              <a:t>Who is your target audience? Why? What are the characteristics of that audience?  What is the size of the target market you will be tapping into?...</a:t>
            </a:r>
          </a:p>
          <a:p>
            <a:pPr lvl="0">
              <a:lnSpc>
                <a:spcPct val="90000"/>
              </a:lnSpc>
              <a:buClr>
                <a:schemeClr val="dk1"/>
              </a:buClr>
              <a:buSzPts val="2800"/>
            </a:pPr>
            <a:endParaRPr lang="en-CA" sz="1800" i="1" dirty="0">
              <a:solidFill>
                <a:srgbClr val="999999"/>
              </a:solidFill>
              <a:latin typeface="Roboto"/>
              <a:ea typeface="Roboto"/>
              <a:cs typeface="Roboto"/>
              <a:sym typeface="Roboto"/>
            </a:endParaRPr>
          </a:p>
          <a:p>
            <a:pPr lvl="0">
              <a:lnSpc>
                <a:spcPct val="90000"/>
              </a:lnSpc>
              <a:buClr>
                <a:schemeClr val="dk1"/>
              </a:buClr>
              <a:buSzPts val="2800"/>
            </a:pPr>
            <a:r>
              <a:rPr lang="en-CA" sz="1800" i="1" dirty="0">
                <a:solidFill>
                  <a:schemeClr val="tx1"/>
                </a:solidFill>
                <a:latin typeface="Roboto"/>
                <a:ea typeface="Roboto"/>
                <a:cs typeface="Roboto"/>
                <a:sym typeface="Roboto"/>
              </a:rPr>
              <a:t>Start small to control as much as possible of the environment, then move onto small scale and Smallholder agriculture. </a:t>
            </a:r>
          </a:p>
          <a:p>
            <a:pPr lvl="0">
              <a:lnSpc>
                <a:spcPct val="90000"/>
              </a:lnSpc>
              <a:buClr>
                <a:schemeClr val="dk1"/>
              </a:buClr>
              <a:buSzPts val="2800"/>
            </a:pPr>
            <a:endParaRPr lang="en-CA" sz="1800" i="1" dirty="0">
              <a:solidFill>
                <a:schemeClr val="tx1"/>
              </a:solidFill>
              <a:latin typeface="Roboto"/>
              <a:ea typeface="Roboto"/>
              <a:cs typeface="Roboto"/>
              <a:sym typeface="Roboto"/>
            </a:endParaRPr>
          </a:p>
          <a:p>
            <a:pPr lvl="0">
              <a:lnSpc>
                <a:spcPct val="90000"/>
              </a:lnSpc>
              <a:buClr>
                <a:schemeClr val="dk1"/>
              </a:buClr>
              <a:buSzPts val="2800"/>
            </a:pPr>
            <a:r>
              <a:rPr lang="en-CA" sz="1800" i="1" dirty="0">
                <a:solidFill>
                  <a:schemeClr val="tx1"/>
                </a:solidFill>
                <a:latin typeface="Roboto"/>
                <a:ea typeface="Roboto"/>
                <a:cs typeface="Roboto"/>
                <a:sym typeface="Roboto"/>
              </a:rPr>
              <a:t>we also want to include energy consumption and communication between farming stations, in an attempt to have collaborative “community farming”.</a:t>
            </a:r>
            <a:endParaRPr lang="en-CA" sz="1800" i="1" dirty="0">
              <a:solidFill>
                <a:srgbClr val="66666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0" y="1"/>
            <a:ext cx="12192000" cy="1343818"/>
          </a:xfrm>
          <a:prstGeom prst="rect">
            <a:avLst/>
          </a:prstGeom>
          <a:solidFill>
            <a:srgbClr val="9FD15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fr-FR"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27" name="Google Shape;127;p18"/>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lvl="0">
              <a:lnSpc>
                <a:spcPct val="90000"/>
              </a:lnSpc>
            </a:pPr>
            <a:r>
              <a:rPr lang="en-CA" sz="1600" i="1" dirty="0">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a:t>
            </a:r>
          </a:p>
          <a:p>
            <a:pPr lvl="0">
              <a:lnSpc>
                <a:spcPct val="90000"/>
              </a:lnSpc>
            </a:pPr>
            <a:endParaRPr lang="en-CA" sz="1600" i="1" dirty="0">
              <a:solidFill>
                <a:srgbClr val="999999"/>
              </a:solidFill>
              <a:latin typeface="Roboto"/>
              <a:ea typeface="Roboto"/>
              <a:cs typeface="Roboto"/>
              <a:sym typeface="Roboto"/>
            </a:endParaRPr>
          </a:p>
          <a:p>
            <a:pPr lvl="0">
              <a:lnSpc>
                <a:spcPct val="90000"/>
              </a:lnSpc>
            </a:pPr>
            <a:endParaRPr lang="en-CA" sz="1600" i="1" dirty="0">
              <a:solidFill>
                <a:srgbClr val="999999"/>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Local dataset (generated by the system itself as well as agriculture datasets from UBC, KUL, VUB, and </a:t>
            </a:r>
            <a:r>
              <a:rPr lang="en-CA" sz="1600" i="1" dirty="0" err="1">
                <a:solidFill>
                  <a:schemeClr val="tx1"/>
                </a:solidFill>
                <a:latin typeface="Roboto"/>
                <a:ea typeface="Roboto"/>
                <a:cs typeface="Roboto"/>
                <a:sym typeface="Roboto"/>
              </a:rPr>
              <a:t>imec</a:t>
            </a:r>
            <a:r>
              <a:rPr lang="en-CA" sz="1600" i="1" dirty="0">
                <a:solidFill>
                  <a:schemeClr val="tx1"/>
                </a:solidFill>
                <a:latin typeface="Roboto"/>
                <a:ea typeface="Roboto"/>
                <a:cs typeface="Roboto"/>
                <a:sym typeface="Roboto"/>
              </a:rPr>
              <a:t>) to be used as training data. In addition, there are publicly available agricultural databases for natural and optimal growth factors. There’s also the potential to use databases from University of Saskatchewan’s image database (Crop phenotype project). </a:t>
            </a:r>
          </a:p>
          <a:p>
            <a:pPr lvl="0">
              <a:lnSpc>
                <a:spcPct val="90000"/>
              </a:lnSpc>
            </a:pPr>
            <a:endParaRPr lang="en-CA" sz="1600" i="1" dirty="0">
              <a:solidFill>
                <a:schemeClr val="tx1"/>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TECHNICAL COMPONENTS</a:t>
            </a:r>
          </a:p>
          <a:p>
            <a:pPr lvl="0">
              <a:lnSpc>
                <a:spcPct val="90000"/>
              </a:lnSpc>
            </a:pPr>
            <a:r>
              <a:rPr lang="en-CA" sz="1600" i="1" dirty="0">
                <a:solidFill>
                  <a:schemeClr val="tx1"/>
                </a:solidFill>
                <a:latin typeface="Roboto"/>
                <a:ea typeface="Roboto"/>
                <a:cs typeface="Roboto"/>
                <a:sym typeface="Roboto"/>
              </a:rPr>
              <a:t>Hardware: Azure </a:t>
            </a:r>
            <a:r>
              <a:rPr lang="en-CA" sz="1600" i="1" dirty="0" err="1">
                <a:solidFill>
                  <a:schemeClr val="tx1"/>
                </a:solidFill>
                <a:latin typeface="Roboto"/>
                <a:ea typeface="Roboto"/>
                <a:cs typeface="Roboto"/>
                <a:sym typeface="Roboto"/>
              </a:rPr>
              <a:t>IoT</a:t>
            </a:r>
            <a:r>
              <a:rPr lang="en-CA" sz="1600" i="1" dirty="0">
                <a:solidFill>
                  <a:schemeClr val="tx1"/>
                </a:solidFill>
                <a:latin typeface="Roboto"/>
                <a:ea typeface="Roboto"/>
                <a:cs typeface="Roboto"/>
                <a:sym typeface="Roboto"/>
              </a:rPr>
              <a:t> dev boards, raspberry pi, </a:t>
            </a:r>
            <a:r>
              <a:rPr lang="en-CA" sz="1600" i="1" dirty="0" err="1">
                <a:solidFill>
                  <a:schemeClr val="tx1"/>
                </a:solidFill>
                <a:latin typeface="Roboto"/>
                <a:ea typeface="Roboto"/>
                <a:cs typeface="Roboto"/>
                <a:sym typeface="Roboto"/>
              </a:rPr>
              <a:t>arduino</a:t>
            </a:r>
            <a:r>
              <a:rPr lang="en-CA" sz="1600" i="1" dirty="0">
                <a:solidFill>
                  <a:schemeClr val="tx1"/>
                </a:solidFill>
                <a:latin typeface="Roboto"/>
                <a:ea typeface="Roboto"/>
                <a:cs typeface="Roboto"/>
                <a:sym typeface="Roboto"/>
              </a:rPr>
              <a:t>-compatible boards, some sensors:</a:t>
            </a:r>
          </a:p>
          <a:p>
            <a:pPr marL="285750" lvl="1" indent="-285750">
              <a:lnSpc>
                <a:spcPct val="90000"/>
              </a:lnSpc>
              <a:buFont typeface="Arial" charset="0"/>
              <a:buChar char="•"/>
            </a:pPr>
            <a:r>
              <a:rPr lang="en-CA" sz="1600" i="1" dirty="0">
                <a:solidFill>
                  <a:schemeClr val="tx1"/>
                </a:solidFill>
                <a:latin typeface="Roboto"/>
                <a:ea typeface="Roboto"/>
                <a:cs typeface="Roboto"/>
                <a:sym typeface="Roboto"/>
              </a:rPr>
              <a:t>monitor and collect sensors’ data raspberry pi, </a:t>
            </a:r>
            <a:r>
              <a:rPr lang="en-CA" sz="1600" i="1" dirty="0" err="1">
                <a:solidFill>
                  <a:schemeClr val="tx1"/>
                </a:solidFill>
                <a:latin typeface="Roboto"/>
                <a:ea typeface="Roboto"/>
                <a:cs typeface="Roboto"/>
                <a:sym typeface="Roboto"/>
              </a:rPr>
              <a:t>arduino</a:t>
            </a:r>
            <a:r>
              <a:rPr lang="en-CA" sz="1600" i="1" dirty="0">
                <a:solidFill>
                  <a:schemeClr val="tx1"/>
                </a:solidFill>
                <a:latin typeface="Roboto"/>
                <a:ea typeface="Roboto"/>
                <a:cs typeface="Roboto"/>
                <a:sym typeface="Roboto"/>
              </a:rPr>
              <a:t> boards,  </a:t>
            </a:r>
          </a:p>
          <a:p>
            <a:pPr lvl="0">
              <a:lnSpc>
                <a:spcPct val="90000"/>
              </a:lnSpc>
            </a:pPr>
            <a:endParaRPr lang="en-CA" sz="1600" i="1" dirty="0">
              <a:solidFill>
                <a:schemeClr val="tx1"/>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Azure </a:t>
            </a:r>
            <a:r>
              <a:rPr lang="en-CA" sz="1600" i="1" dirty="0" err="1">
                <a:solidFill>
                  <a:schemeClr val="tx1"/>
                </a:solidFill>
                <a:latin typeface="Roboto"/>
                <a:ea typeface="Roboto"/>
                <a:cs typeface="Roboto"/>
                <a:sym typeface="Roboto"/>
              </a:rPr>
              <a:t>IoT</a:t>
            </a:r>
            <a:r>
              <a:rPr lang="en-CA" sz="1600" i="1" dirty="0">
                <a:solidFill>
                  <a:schemeClr val="tx1"/>
                </a:solidFill>
                <a:latin typeface="Roboto"/>
                <a:ea typeface="Roboto"/>
                <a:cs typeface="Roboto"/>
                <a:sym typeface="Roboto"/>
              </a:rPr>
              <a:t> Edge, </a:t>
            </a:r>
            <a:r>
              <a:rPr lang="en-CA" sz="1600" i="1" dirty="0" err="1">
                <a:solidFill>
                  <a:schemeClr val="tx1"/>
                </a:solidFill>
                <a:latin typeface="Roboto"/>
                <a:ea typeface="Roboto"/>
                <a:cs typeface="Roboto"/>
                <a:sym typeface="Roboto"/>
              </a:rPr>
              <a:t>IoT</a:t>
            </a:r>
            <a:r>
              <a:rPr lang="en-CA" sz="1600" i="1" dirty="0">
                <a:solidFill>
                  <a:schemeClr val="tx1"/>
                </a:solidFill>
                <a:latin typeface="Roboto"/>
                <a:ea typeface="Roboto"/>
                <a:cs typeface="Roboto"/>
                <a:sym typeface="Roboto"/>
              </a:rPr>
              <a:t> Central, remote sensing as well as some of Azure’s storage, cloud platform, and visualization (Office APIs) apps. Azure ML, Custom Vison AI on Azure </a:t>
            </a:r>
            <a:r>
              <a:rPr lang="en-CA" sz="1600" i="1" dirty="0" err="1">
                <a:solidFill>
                  <a:schemeClr val="tx1"/>
                </a:solidFill>
                <a:latin typeface="Roboto"/>
                <a:ea typeface="Roboto"/>
                <a:cs typeface="Roboto"/>
                <a:sym typeface="Roboto"/>
              </a:rPr>
              <a:t>IoT</a:t>
            </a:r>
            <a:r>
              <a:rPr lang="en-CA" sz="1600" i="1" dirty="0">
                <a:solidFill>
                  <a:schemeClr val="tx1"/>
                </a:solidFill>
                <a:latin typeface="Roboto"/>
                <a:ea typeface="Roboto"/>
                <a:cs typeface="Roboto"/>
                <a:sym typeface="Roboto"/>
              </a:rPr>
              <a:t> Edge. </a:t>
            </a:r>
          </a:p>
          <a:p>
            <a:pPr lvl="0">
              <a:lnSpc>
                <a:spcPct val="90000"/>
              </a:lnSpc>
            </a:pPr>
            <a:endParaRPr lang="en-CA" sz="1600" i="1" dirty="0">
              <a:solidFill>
                <a:schemeClr val="tx1"/>
              </a:solidFill>
              <a:latin typeface="Roboto"/>
              <a:ea typeface="Roboto"/>
              <a:cs typeface="Roboto"/>
              <a:sym typeface="Roboto"/>
            </a:endParaRPr>
          </a:p>
          <a:p>
            <a:pPr lvl="0">
              <a:lnSpc>
                <a:spcPct val="90000"/>
              </a:lnSpc>
            </a:pPr>
            <a:r>
              <a:rPr lang="en-CA" sz="1600" i="1" dirty="0">
                <a:solidFill>
                  <a:schemeClr val="tx1"/>
                </a:solidFill>
                <a:latin typeface="Roboto"/>
                <a:ea typeface="Roboto"/>
                <a:cs typeface="Roboto"/>
                <a:sym typeface="Roboto"/>
              </a:rPr>
              <a:t>Collect data from sensors and images from cameras at multiple sources (4 cabinets), while the cabinets also communicate with each other. 2 cabinets in short range of each other communicating data such as shared resources. 2 other distant cabinets, from each other and from the 2-short range cabinets, with specific added variable, such as mild wind effects. Sensors in different cabinets communicate data of different (and added) parameters within the same farm land. </a:t>
            </a:r>
          </a:p>
          <a:p>
            <a:pPr lvl="0">
              <a:lnSpc>
                <a:spcPct val="90000"/>
              </a:lnSpc>
            </a:pPr>
            <a:r>
              <a:rPr lang="en-CA" sz="1600" i="1" dirty="0">
                <a:solidFill>
                  <a:schemeClr val="tx1"/>
                </a:solidFill>
                <a:latin typeface="Roboto"/>
                <a:ea typeface="Roboto"/>
                <a:cs typeface="Roboto"/>
                <a:sym typeface="Roboto"/>
              </a:rPr>
              <a:t>Using these services, the project will advance the following technical solutions</a:t>
            </a:r>
          </a:p>
          <a:p>
            <a:pPr lvl="0">
              <a:lnSpc>
                <a:spcPct val="90000"/>
              </a:lnSpc>
            </a:pPr>
            <a:r>
              <a:rPr lang="en-CA" sz="1600" i="1" dirty="0">
                <a:solidFill>
                  <a:schemeClr val="tx1"/>
                </a:solidFill>
                <a:latin typeface="Roboto"/>
                <a:ea typeface="Roboto"/>
                <a:cs typeface="Roboto"/>
                <a:sym typeface="Roboto"/>
              </a:rPr>
              <a:t>•	Remote feedback and visualization </a:t>
            </a:r>
          </a:p>
          <a:p>
            <a:pPr lvl="0">
              <a:lnSpc>
                <a:spcPct val="90000"/>
              </a:lnSpc>
            </a:pPr>
            <a:r>
              <a:rPr lang="en-CA" sz="1600" i="1" dirty="0">
                <a:solidFill>
                  <a:schemeClr val="tx1"/>
                </a:solidFill>
                <a:latin typeface="Roboto"/>
                <a:ea typeface="Roboto"/>
                <a:cs typeface="Roboto"/>
                <a:sym typeface="Roboto"/>
              </a:rPr>
              <a:t>•	Classification of images of several phases of plant growth and weather forecasting</a:t>
            </a:r>
          </a:p>
          <a:p>
            <a:pPr lvl="0">
              <a:lnSpc>
                <a:spcPct val="90000"/>
              </a:lnSpc>
            </a:pPr>
            <a:r>
              <a:rPr lang="en-CA" sz="1600" i="1" dirty="0">
                <a:solidFill>
                  <a:schemeClr val="tx1"/>
                </a:solidFill>
                <a:latin typeface="Roboto"/>
                <a:ea typeface="Roboto"/>
                <a:cs typeface="Roboto"/>
                <a:sym typeface="Roboto"/>
              </a:rPr>
              <a:t>•	ML/AI of energy (generation, storage, and consumption data) </a:t>
            </a:r>
          </a:p>
          <a:p>
            <a:pPr lvl="0">
              <a:lnSpc>
                <a:spcPct val="90000"/>
              </a:lnSpc>
            </a:pPr>
            <a:endParaRPr lang="en-CA" sz="1600" i="1" dirty="0">
              <a:solidFill>
                <a:schemeClr val="tx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A76E0AE3BCD54D8E6AF4ECD4178B40" ma:contentTypeVersion="11" ma:contentTypeDescription="Create a new document." ma:contentTypeScope="" ma:versionID="5da5a56eaf37c1d842cee8ccfe6d8510">
  <xsd:schema xmlns:xsd="http://www.w3.org/2001/XMLSchema" xmlns:xs="http://www.w3.org/2001/XMLSchema" xmlns:p="http://schemas.microsoft.com/office/2006/metadata/properties" xmlns:ns2="bde1b73c-c689-4186-b29b-d60575f6a97a" xmlns:ns3="e0ce9416-714b-4018-bb6c-1b461e9a1da3" targetNamespace="http://schemas.microsoft.com/office/2006/metadata/properties" ma:root="true" ma:fieldsID="c3a2b20cf5efe6aa12aca0e88a9e5496" ns2:_="" ns3:_="">
    <xsd:import namespace="bde1b73c-c689-4186-b29b-d60575f6a97a"/>
    <xsd:import namespace="e0ce9416-714b-4018-bb6c-1b461e9a1d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1b73c-c689-4186-b29b-d60575f6a9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ce9416-714b-4018-bb6c-1b461e9a1d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0BE93B-66A6-48E2-B9A0-4C6056BFE374}">
  <ds:schemaRefs>
    <ds:schemaRef ds:uri="http://schemas.microsoft.com/sharepoint/v3/contenttype/forms"/>
  </ds:schemaRefs>
</ds:datastoreItem>
</file>

<file path=customXml/itemProps2.xml><?xml version="1.0" encoding="utf-8"?>
<ds:datastoreItem xmlns:ds="http://schemas.openxmlformats.org/officeDocument/2006/customXml" ds:itemID="{CBECDE17-ED08-44F1-8696-172F7BB69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1b73c-c689-4186-b29b-d60575f6a97a"/>
    <ds:schemaRef ds:uri="e0ce9416-714b-4018-bb6c-1b461e9a1d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D5ECF6-DE8A-4ADE-B4B7-C64DC45DBA58}">
  <ds:schemaRefs>
    <ds:schemaRef ds:uri="bde1b73c-c689-4186-b29b-d60575f6a97a"/>
    <ds:schemaRef ds:uri="e0ce9416-714b-4018-bb6c-1b461e9a1da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9598</TotalTime>
  <Words>1923</Words>
  <Application>Microsoft Macintosh PowerPoint</Application>
  <PresentationFormat>Widescreen</PresentationFormat>
  <Paragraphs>201</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Courier New</vt:lpstr>
      <vt:lpstr>Helvetica Neue</vt:lpstr>
      <vt:lpstr>Roboto</vt:lpstr>
      <vt:lpstr>Thème Office</vt:lpstr>
      <vt:lpstr>PowerPoint Presentation</vt:lpstr>
      <vt:lpstr>TEAM PRESENTATION</vt:lpstr>
      <vt:lpstr>PRE-SELECTION PACKAGE    TIPS AND TRICKS (1/2)</vt:lpstr>
      <vt:lpstr>PRE-SELECTION PACKAGE    TIPS AND TRICKS (2/2)</vt:lpstr>
      <vt:lpstr>Growth Through Innovation  Major concerns for current agricultural forms to produce sufficient yields for current and future generations </vt:lpstr>
      <vt:lpstr>Solutions Out There Food security, food quality, natural resources and sustainability, and affordability are still major concerns.  </vt:lpstr>
      <vt:lpstr>Solutions Out There Food security, food quality, natural resources and sustainability, and affordability are still major concerns.  </vt:lpstr>
      <vt:lpstr>Collaborative Community Farming</vt:lpstr>
      <vt:lpstr>SOLUTION’S ARCHITECTURE</vt:lpstr>
      <vt:lpstr>Current progress</vt:lpstr>
      <vt:lpstr>PowerPoint Presentation</vt:lpstr>
      <vt:lpstr>PowerPoint Presentation</vt:lpstr>
      <vt:lpstr>PowerPoint Presentation</vt:lpstr>
      <vt:lpstr>PowerPoint Presentation</vt:lpstr>
      <vt:lpstr>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Carter Kirilenko</dc:creator>
  <cp:lastModifiedBy>Yuhan Shao</cp:lastModifiedBy>
  <cp:revision>75</cp:revision>
  <cp:lastPrinted>2019-04-12T23:04:18Z</cp:lastPrinted>
  <dcterms:modified xsi:type="dcterms:W3CDTF">2019-08-29T16:57:17Z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0x010100EAA76E0AE3BCD54D8E6AF4ECD4178B40</vt:lpwstr>
  </property>
  <property fmtid="{D5CDD505-2E9C-101B-9397-08002B2CF9AE}" pid="3" name="AuthorIds_UIVersion_512">
    <vt:lpwstr>21</vt:lpwstr>
  </property>
</Properties>
</file>